
<file path=[Content_Types].xml><?xml version="1.0" encoding="utf-8"?>
<Types xmlns="http://schemas.openxmlformats.org/package/2006/content-types">
  <Default Extension="png" ContentType="image/png"/>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4"/>
  </p:notesMasterIdLst>
  <p:sldIdLst>
    <p:sldId id="256" r:id="rId3"/>
    <p:sldId id="257" r:id="rId5"/>
    <p:sldId id="258" r:id="rId6"/>
    <p:sldId id="259" r:id="rId7"/>
    <p:sldId id="260" r:id="rId8"/>
    <p:sldId id="261" r:id="rId9"/>
    <p:sldId id="262" r:id="rId10"/>
    <p:sldId id="263" r:id="rId11"/>
    <p:sldId id="264" r:id="rId12"/>
    <p:sldId id="265" r:id="rId13"/>
    <p:sldId id="266" r:id="rId14"/>
    <p:sldId id="267" r:id="rId15"/>
    <p:sldId id="268" r:id="rId16"/>
    <p:sldId id="269" r:id="rId17"/>
    <p:sldId id="270" r:id="rId18"/>
    <p:sldId id="271" r:id="rId19"/>
    <p:sldId id="272" r:id="rId20"/>
    <p:sldId id="273" r:id="rId21"/>
    <p:sldId id="274" r:id="rId22"/>
    <p:sldId id="275" r:id="rId23"/>
    <p:sldId id="276" r:id="rId24"/>
    <p:sldId id="277" r:id="rId25"/>
    <p:sldId id="278" r:id="rId26"/>
    <p:sldId id="279" r:id="rId27"/>
    <p:sldId id="280" r:id="rId28"/>
    <p:sldId id="281" r:id="rId29"/>
    <p:sldId id="282" r:id="rId30"/>
    <p:sldId id="283" r:id="rId31"/>
    <p:sldId id="284" r:id="rId32"/>
    <p:sldId id="285" r:id="rId33"/>
    <p:sldId id="286" r:id="rId34"/>
    <p:sldId id="287" r:id="rId35"/>
    <p:sldId id="288" r:id="rId36"/>
    <p:sldId id="289" r:id="rId37"/>
    <p:sldId id="290" r:id="rId38"/>
    <p:sldId id="291" r:id="rId39"/>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horzBarState="maximized">
    <p:restoredLeft sz="15611"/>
    <p:restoredTop sz="94610"/>
  </p:normalViewPr>
  <p:slideViewPr>
    <p:cSldViewPr snapToGrid="0" snapToObjects="1">
      <p:cViewPr varScale="1">
        <p:scale>
          <a:sx n="63" d="100"/>
          <a:sy n="63" d="100"/>
        </p:scale>
        <p:origin x="592" y="48"/>
      </p:cViewPr>
      <p:guideLst/>
    </p:cSldViewPr>
  </p:slideViewPr>
  <p:notesTextViewPr>
    <p:cViewPr>
      <p:scale>
        <a:sx n="1" d="1"/>
        <a:sy n="1" d="1"/>
      </p:scale>
      <p:origin x="0" y="0"/>
    </p:cViewPr>
  </p:notesTextViewPr>
  <p:sorterViewPr>
    <p:cViewPr>
      <p:scale>
        <a:sx n="100" d="100"/>
        <a:sy n="100" d="100"/>
      </p:scale>
      <p:origin x="0" y="-18036"/>
    </p:cViewPr>
  </p:sorter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2" Type="http://schemas.openxmlformats.org/officeDocument/2006/relationships/tableStyles" Target="tableStyles.xml"/><Relationship Id="rId41" Type="http://schemas.openxmlformats.org/officeDocument/2006/relationships/viewProps" Target="viewProps.xml"/><Relationship Id="rId40" Type="http://schemas.openxmlformats.org/officeDocument/2006/relationships/presProps" Target="presProps.xml"/><Relationship Id="rId4" Type="http://schemas.openxmlformats.org/officeDocument/2006/relationships/notesMaster" Target="notesMasters/notesMaster1.xml"/><Relationship Id="rId39" Type="http://schemas.openxmlformats.org/officeDocument/2006/relationships/slide" Target="slides/slide36.xml"/><Relationship Id="rId38" Type="http://schemas.openxmlformats.org/officeDocument/2006/relationships/slide" Target="slides/slide35.xml"/><Relationship Id="rId37" Type="http://schemas.openxmlformats.org/officeDocument/2006/relationships/slide" Target="slides/slide34.xml"/><Relationship Id="rId36" Type="http://schemas.openxmlformats.org/officeDocument/2006/relationships/slide" Target="slides/slide33.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2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0.xml"/></Relationships>
</file>

<file path=ppt/notesSlides/_rels/notesSlide3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1.xml"/></Relationships>
</file>

<file path=ppt/notesSlides/_rels/notesSlide3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2.xml"/></Relationships>
</file>

<file path=ppt/notesSlides/_rels/notesSlide3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3.xml"/></Relationships>
</file>

<file path=ppt/notesSlides/_rels/notesSlide3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4.xml"/></Relationships>
</file>

<file path=ppt/notesSlides/_rels/notesSlide3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5.xml"/></Relationships>
</file>

<file path=ppt/notesSlides/_rels/notesSlide3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6.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a:lstStyle/>
          <a:p>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易错点#df=bfa698983">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易错点</a:t>
            </a:r>
            <a:endParaRPr lang="en-US" sz="5400" dirty="0"/>
          </a:p>
        </p:txBody>
      </p:sp>
      <p:sp>
        <p:nvSpPr>
          <p:cNvPr id="4" name="MasterShapeName"/>
          <p:cNvSpPr/>
          <p:nvPr/>
        </p:nvSpPr>
        <p:spPr>
          <a:xfrm>
            <a:off x="557784" y="2011680"/>
            <a:ext cx="6784848" cy="813816"/>
          </a:xfrm>
          <a:prstGeom prst="rect">
            <a:avLst/>
          </a:prstGeom>
          <a:noFill/>
        </p:spPr>
        <p:txBody>
          <a:bodyPr wrap="square" lIns="0" tIns="0" rIns="0" bIns="0" rtlCol="0" anchor="t"/>
          <a:lstStyle/>
          <a:p>
            <a:pPr algn="l">
              <a:lnSpc>
                <a:spcPct val="100000"/>
              </a:lnSpc>
            </a:pPr>
            <a:r>
              <a:rPr lang="en-US" sz="44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不能正确理解原子跃迁问题而出错</a:t>
            </a:r>
            <a:endParaRPr lang="en-US" sz="4400" dirty="0"/>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内容1#df=c392fbd22">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题型1 光谱和光谱分析</a:t>
            </a:r>
            <a:endParaRPr lang="en-US" sz="2800"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内容1#df=6e53d7269">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题型2 对氢原子光谱实验规律的认识及应用</a:t>
            </a:r>
            <a:endParaRPr lang="en-US" sz="2800"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内容1#df=67a5f50fe">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题型3 对玻尔原子理论的理解</a:t>
            </a:r>
            <a:endParaRPr lang="en-US" sz="2800"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内容1#df=cd47d88dc">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题型4 光子的发射和吸收</a:t>
            </a:r>
            <a:endParaRPr lang="en-US" sz="2800" dirty="0"/>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内容1#df=b33d5cc5f">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题型5 玻尔理论对氢原子光谱的解释</a:t>
            </a:r>
            <a:endParaRPr lang="en-US" sz="2800" dirty="0"/>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内容1#df=bfa698983">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易错点 不能正确理解原子跃迁问题而出错</a:t>
            </a:r>
            <a:endParaRPr lang="en-US" sz="280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physics#pid=68e7723be93348528ddcabda#tid=68ef0a9e66391f0009f97a3e#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8275320" y="4343400"/>
            <a:ext cx="3099816" cy="429768"/>
          </a:xfrm>
          <a:prstGeom prst="rect">
            <a:avLst/>
          </a:prstGeom>
          <a:noFill/>
        </p:spPr>
        <p:txBody>
          <a:bodyPr wrap="square" lIns="0" tIns="0" rIns="0" bIns="0" rtlCol="0" anchor="ctr"/>
          <a:lstStyle/>
          <a:p>
            <a:pPr algn="ctr"/>
            <a:r>
              <a:rPr lang="en-US" sz="24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物理  选择性必修</a:t>
            </a:r>
            <a:endParaRPr lang="en-US" sz="2400" dirty="0"/>
          </a:p>
        </p:txBody>
      </p:sp>
      <p:sp>
        <p:nvSpPr>
          <p:cNvPr id="4" name="MasterShapeName"/>
          <p:cNvSpPr/>
          <p:nvPr/>
        </p:nvSpPr>
        <p:spPr>
          <a:xfrm>
            <a:off x="8275320" y="4782312"/>
            <a:ext cx="3099816" cy="429768"/>
          </a:xfrm>
          <a:prstGeom prst="rect">
            <a:avLst/>
          </a:prstGeom>
          <a:noFill/>
        </p:spPr>
        <p:txBody>
          <a:bodyPr wrap="square" lIns="0" tIns="0" rIns="0" bIns="0" rtlCol="0" anchor="ctr"/>
          <a:lstStyle/>
          <a:p>
            <a:pPr algn="ctr"/>
            <a:r>
              <a:rPr lang="en-US" sz="24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第三册  RJ</a:t>
            </a:r>
            <a:endParaRPr lang="en-US" sz="24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标题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标题2">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高中必刷题</a:t>
            </a:r>
            <a:endParaRPr lang="en-US" sz="5400" dirty="0"/>
          </a:p>
        </p:txBody>
      </p:sp>
      <p:sp>
        <p:nvSpPr>
          <p:cNvPr id="4"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高考强化">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高考强化</a:t>
            </a:r>
            <a:endParaRPr lang="en-US" sz="5400" dirty="0"/>
          </a:p>
        </p:txBody>
      </p:sp>
      <p:sp>
        <p:nvSpPr>
          <p:cNvPr id="4"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专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a:lstStyle/>
          <a:p>
            <a:endParaRPr lang="zh-CN" altLang="en-US"/>
          </a:p>
        </p:txBody>
      </p:sp>
      <p:sp>
        <p:nvSpPr>
          <p:cNvPr id="4" name="MasterShapeName"/>
          <p:cNvSpPr/>
          <p:nvPr/>
        </p:nvSpPr>
        <p:spPr>
          <a:xfrm>
            <a:off x="557784" y="2011680"/>
            <a:ext cx="6784848" cy="813816"/>
          </a:xfrm>
          <a:prstGeom prst="rect">
            <a:avLst/>
          </a:prstGeom>
          <a:noFill/>
        </p:spPr>
        <p:txBody>
          <a:bodyPr/>
          <a:lstStyle/>
          <a:p>
            <a:endParaRPr lang="zh-CN" altLang="en-US"/>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易错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a:lstStyle/>
          <a:p>
            <a:endParaRPr lang="zh-CN" altLang="en-US"/>
          </a:p>
        </p:txBody>
      </p:sp>
      <p:sp>
        <p:nvSpPr>
          <p:cNvPr id="4" name="MasterShapeName"/>
          <p:cNvSpPr/>
          <p:nvPr/>
        </p:nvSpPr>
        <p:spPr>
          <a:xfrm>
            <a:off x="557784" y="2011680"/>
            <a:ext cx="6784848" cy="813816"/>
          </a:xfrm>
          <a:prstGeom prst="rect">
            <a:avLst/>
          </a:prstGeom>
          <a:noFill/>
        </p:spPr>
        <p:txBody>
          <a:bodyPr/>
          <a:lstStyle/>
          <a:p>
            <a:endParaRPr lang="zh-CN" altLang="en-US"/>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0" Type="http://schemas.openxmlformats.org/officeDocument/2006/relationships/theme" Target="../theme/theme1.xml"/><Relationship Id="rId2" Type="http://schemas.openxmlformats.org/officeDocument/2006/relationships/slideLayout" Target="../slideLayouts/slideLayout2.xml"/><Relationship Id="rId19" Type="http://schemas.openxmlformats.org/officeDocument/2006/relationships/slideLayout" Target="../slideLayouts/slideLayout19.xml"/><Relationship Id="rId18" Type="http://schemas.openxmlformats.org/officeDocument/2006/relationships/slideLayout" Target="../slideLayouts/slideLayout18.xml"/><Relationship Id="rId17" Type="http://schemas.openxmlformats.org/officeDocument/2006/relationships/slideLayout" Target="../slideLayouts/slideLayout17.xml"/><Relationship Id="rId16" Type="http://schemas.openxmlformats.org/officeDocument/2006/relationships/slideLayout" Target="../slideLayouts/slideLayout16.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15.xml"/><Relationship Id="rId1" Type="http://schemas.openxmlformats.org/officeDocument/2006/relationships/image" Target="../media/image16.png"/></Relationships>
</file>

<file path=ppt/slides/_rels/slide11.xml.rels><?xml version="1.0" encoding="UTF-8" standalone="yes"?>
<Relationships xmlns="http://schemas.openxmlformats.org/package/2006/relationships"><Relationship Id="rId4" Type="http://schemas.openxmlformats.org/officeDocument/2006/relationships/notesSlide" Target="../notesSlides/notesSlide11.xml"/><Relationship Id="rId3" Type="http://schemas.openxmlformats.org/officeDocument/2006/relationships/slideLayout" Target="../slideLayouts/slideLayout16.xml"/><Relationship Id="rId2" Type="http://schemas.openxmlformats.org/officeDocument/2006/relationships/image" Target="../media/image18.png"/><Relationship Id="rId1" Type="http://schemas.openxmlformats.org/officeDocument/2006/relationships/image" Target="../media/image17.png"/></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16.xml"/><Relationship Id="rId1" Type="http://schemas.openxmlformats.org/officeDocument/2006/relationships/image" Target="../media/image19.png"/></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16.xml"/><Relationship Id="rId1" Type="http://schemas.openxmlformats.org/officeDocument/2006/relationships/image" Target="../media/image20.pn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6.xml"/></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16.xml"/><Relationship Id="rId1" Type="http://schemas.openxmlformats.org/officeDocument/2006/relationships/image" Target="../media/image21.png"/></Relationships>
</file>

<file path=ppt/slides/_rels/slide16.xml.rels><?xml version="1.0" encoding="UTF-8" standalone="yes"?>
<Relationships xmlns="http://schemas.openxmlformats.org/package/2006/relationships"><Relationship Id="rId4" Type="http://schemas.openxmlformats.org/officeDocument/2006/relationships/notesSlide" Target="../notesSlides/notesSlide16.xml"/><Relationship Id="rId3" Type="http://schemas.openxmlformats.org/officeDocument/2006/relationships/slideLayout" Target="../slideLayouts/slideLayout17.xml"/><Relationship Id="rId2" Type="http://schemas.openxmlformats.org/officeDocument/2006/relationships/image" Target="../media/image23.png"/><Relationship Id="rId1" Type="http://schemas.openxmlformats.org/officeDocument/2006/relationships/image" Target="../media/image22.png"/></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17.xml"/><Relationship Id="rId1" Type="http://schemas.openxmlformats.org/officeDocument/2006/relationships/image" Target="../media/image24.png"/></Relationships>
</file>

<file path=ppt/slides/_rels/slide18.xml.rels><?xml version="1.0" encoding="UTF-8" standalone="yes"?>
<Relationships xmlns="http://schemas.openxmlformats.org/package/2006/relationships"><Relationship Id="rId5" Type="http://schemas.openxmlformats.org/officeDocument/2006/relationships/notesSlide" Target="../notesSlides/notesSlide18.xml"/><Relationship Id="rId4" Type="http://schemas.openxmlformats.org/officeDocument/2006/relationships/slideLayout" Target="../slideLayouts/slideLayout18.xml"/><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image" Target="../media/image25.jpeg"/></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18.xml"/><Relationship Id="rId1" Type="http://schemas.openxmlformats.org/officeDocument/2006/relationships/image" Target="../media/image28.png"/></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5.xml"/><Relationship Id="rId1" Type="http://schemas.openxmlformats.org/officeDocument/2006/relationships/image" Target="../media/image9.png"/></Relationships>
</file>

<file path=ppt/slides/_rels/slide20.xml.rels><?xml version="1.0" encoding="UTF-8" standalone="yes"?>
<Relationships xmlns="http://schemas.openxmlformats.org/package/2006/relationships"><Relationship Id="rId4" Type="http://schemas.openxmlformats.org/officeDocument/2006/relationships/notesSlide" Target="../notesSlides/notesSlide20.xml"/><Relationship Id="rId3" Type="http://schemas.openxmlformats.org/officeDocument/2006/relationships/slideLayout" Target="../slideLayouts/slideLayout18.xml"/><Relationship Id="rId2" Type="http://schemas.openxmlformats.org/officeDocument/2006/relationships/image" Target="../media/image30.png"/><Relationship Id="rId1" Type="http://schemas.openxmlformats.org/officeDocument/2006/relationships/image" Target="../media/image29.jpeg"/></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18.xml"/><Relationship Id="rId1" Type="http://schemas.openxmlformats.org/officeDocument/2006/relationships/image" Target="../media/image31.png"/></Relationships>
</file>

<file path=ppt/slides/_rels/slide22.xml.rels><?xml version="1.0" encoding="UTF-8" standalone="yes"?>
<Relationships xmlns="http://schemas.openxmlformats.org/package/2006/relationships"><Relationship Id="rId5" Type="http://schemas.openxmlformats.org/officeDocument/2006/relationships/notesSlide" Target="../notesSlides/notesSlide22.xml"/><Relationship Id="rId4" Type="http://schemas.openxmlformats.org/officeDocument/2006/relationships/slideLayout" Target="../slideLayouts/slideLayout19.xml"/><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image" Target="../media/image32.jpeg"/></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19.xml"/><Relationship Id="rId1" Type="http://schemas.openxmlformats.org/officeDocument/2006/relationships/image" Target="../media/image35.png"/></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24.xml"/><Relationship Id="rId2" Type="http://schemas.openxmlformats.org/officeDocument/2006/relationships/slideLayout" Target="../slideLayouts/slideLayout19.xml"/><Relationship Id="rId1" Type="http://schemas.openxmlformats.org/officeDocument/2006/relationships/image" Target="../media/image36.png"/></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25.xml"/><Relationship Id="rId2" Type="http://schemas.openxmlformats.org/officeDocument/2006/relationships/slideLayout" Target="../slideLayouts/slideLayout5.xml"/><Relationship Id="rId1" Type="http://schemas.openxmlformats.org/officeDocument/2006/relationships/image" Target="../media/image9.png"/></Relationships>
</file>

<file path=ppt/slides/_rels/slide26.xml.rels><?xml version="1.0" encoding="UTF-8" standalone="yes"?>
<Relationships xmlns="http://schemas.openxmlformats.org/package/2006/relationships"><Relationship Id="rId4" Type="http://schemas.openxmlformats.org/officeDocument/2006/relationships/notesSlide" Target="../notesSlides/notesSlide26.xml"/><Relationship Id="rId3" Type="http://schemas.openxmlformats.org/officeDocument/2006/relationships/slideLayout" Target="../slideLayouts/slideLayout10.xml"/><Relationship Id="rId2" Type="http://schemas.openxmlformats.org/officeDocument/2006/relationships/image" Target="../media/image38.png"/><Relationship Id="rId1" Type="http://schemas.openxmlformats.org/officeDocument/2006/relationships/image" Target="../media/image37.png"/></Relationships>
</file>

<file path=ppt/slides/_rels/slide27.xml.rels><?xml version="1.0" encoding="UTF-8" standalone="yes"?>
<Relationships xmlns="http://schemas.openxmlformats.org/package/2006/relationships"><Relationship Id="rId3" Type="http://schemas.openxmlformats.org/officeDocument/2006/relationships/notesSlide" Target="../notesSlides/notesSlide27.xml"/><Relationship Id="rId2" Type="http://schemas.openxmlformats.org/officeDocument/2006/relationships/slideLayout" Target="../slideLayouts/slideLayout10.xml"/><Relationship Id="rId1" Type="http://schemas.openxmlformats.org/officeDocument/2006/relationships/image" Target="../media/image39.png"/></Relationships>
</file>

<file path=ppt/slides/_rels/slide28.xml.rels><?xml version="1.0" encoding="UTF-8" standalone="yes"?>
<Relationships xmlns="http://schemas.openxmlformats.org/package/2006/relationships"><Relationship Id="rId4" Type="http://schemas.openxmlformats.org/officeDocument/2006/relationships/notesSlide" Target="../notesSlides/notesSlide28.xml"/><Relationship Id="rId3" Type="http://schemas.openxmlformats.org/officeDocument/2006/relationships/slideLayout" Target="../slideLayouts/slideLayout10.xml"/><Relationship Id="rId2" Type="http://schemas.openxmlformats.org/officeDocument/2006/relationships/image" Target="../media/image41.jpeg"/><Relationship Id="rId1" Type="http://schemas.openxmlformats.org/officeDocument/2006/relationships/image" Target="../media/image40.png"/></Relationships>
</file>

<file path=ppt/slides/_rels/slide29.xml.rels><?xml version="1.0" encoding="UTF-8" standalone="yes"?>
<Relationships xmlns="http://schemas.openxmlformats.org/package/2006/relationships"><Relationship Id="rId3" Type="http://schemas.openxmlformats.org/officeDocument/2006/relationships/notesSlide" Target="../notesSlides/notesSlide29.xml"/><Relationship Id="rId2" Type="http://schemas.openxmlformats.org/officeDocument/2006/relationships/slideLayout" Target="../slideLayouts/slideLayout10.xml"/><Relationship Id="rId1" Type="http://schemas.openxmlformats.org/officeDocument/2006/relationships/image" Target="../media/image42.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4.xml"/></Relationships>
</file>

<file path=ppt/slides/_rels/slide30.xml.rels><?xml version="1.0" encoding="UTF-8" standalone="yes"?>
<Relationships xmlns="http://schemas.openxmlformats.org/package/2006/relationships"><Relationship Id="rId4" Type="http://schemas.openxmlformats.org/officeDocument/2006/relationships/notesSlide" Target="../notesSlides/notesSlide30.xml"/><Relationship Id="rId3" Type="http://schemas.openxmlformats.org/officeDocument/2006/relationships/slideLayout" Target="../slideLayouts/slideLayout10.xml"/><Relationship Id="rId2" Type="http://schemas.openxmlformats.org/officeDocument/2006/relationships/image" Target="../media/image44.png"/><Relationship Id="rId1" Type="http://schemas.openxmlformats.org/officeDocument/2006/relationships/image" Target="../media/image43.png"/></Relationships>
</file>

<file path=ppt/slides/_rels/slide31.xml.rels><?xml version="1.0" encoding="UTF-8" standalone="yes"?>
<Relationships xmlns="http://schemas.openxmlformats.org/package/2006/relationships"><Relationship Id="rId3" Type="http://schemas.openxmlformats.org/officeDocument/2006/relationships/notesSlide" Target="../notesSlides/notesSlide31.xml"/><Relationship Id="rId2" Type="http://schemas.openxmlformats.org/officeDocument/2006/relationships/slideLayout" Target="../slideLayouts/slideLayout10.xml"/><Relationship Id="rId1" Type="http://schemas.openxmlformats.org/officeDocument/2006/relationships/image" Target="../media/image45.png"/></Relationships>
</file>

<file path=ppt/slides/_rels/slide32.xml.rels><?xml version="1.0" encoding="UTF-8" standalone="yes"?>
<Relationships xmlns="http://schemas.openxmlformats.org/package/2006/relationships"><Relationship Id="rId5" Type="http://schemas.openxmlformats.org/officeDocument/2006/relationships/notesSlide" Target="../notesSlides/notesSlide32.xml"/><Relationship Id="rId4" Type="http://schemas.openxmlformats.org/officeDocument/2006/relationships/slideLayout" Target="../slideLayouts/slideLayout10.xml"/><Relationship Id="rId3" Type="http://schemas.openxmlformats.org/officeDocument/2006/relationships/image" Target="../media/image48.png"/><Relationship Id="rId2" Type="http://schemas.openxmlformats.org/officeDocument/2006/relationships/image" Target="../media/image47.png"/><Relationship Id="rId1" Type="http://schemas.openxmlformats.org/officeDocument/2006/relationships/image" Target="../media/image46.jpeg"/></Relationships>
</file>

<file path=ppt/slides/_rels/slide33.xml.rels><?xml version="1.0" encoding="UTF-8" standalone="yes"?>
<Relationships xmlns="http://schemas.openxmlformats.org/package/2006/relationships"><Relationship Id="rId3" Type="http://schemas.openxmlformats.org/officeDocument/2006/relationships/notesSlide" Target="../notesSlides/notesSlide33.xml"/><Relationship Id="rId2" Type="http://schemas.openxmlformats.org/officeDocument/2006/relationships/slideLayout" Target="../slideLayouts/slideLayout10.xml"/><Relationship Id="rId1" Type="http://schemas.openxmlformats.org/officeDocument/2006/relationships/image" Target="../media/image49.png"/></Relationships>
</file>

<file path=ppt/slides/_rels/slide34.xml.rels><?xml version="1.0" encoding="UTF-8" standalone="yes"?>
<Relationships xmlns="http://schemas.openxmlformats.org/package/2006/relationships"><Relationship Id="rId5" Type="http://schemas.openxmlformats.org/officeDocument/2006/relationships/notesSlide" Target="../notesSlides/notesSlide34.xml"/><Relationship Id="rId4" Type="http://schemas.openxmlformats.org/officeDocument/2006/relationships/slideLayout" Target="../slideLayouts/slideLayout10.xml"/><Relationship Id="rId3" Type="http://schemas.openxmlformats.org/officeDocument/2006/relationships/image" Target="../media/image52.png"/><Relationship Id="rId2" Type="http://schemas.openxmlformats.org/officeDocument/2006/relationships/image" Target="../media/image51.png"/><Relationship Id="rId1" Type="http://schemas.openxmlformats.org/officeDocument/2006/relationships/image" Target="../media/image50.jpeg"/></Relationships>
</file>

<file path=ppt/slides/_rels/slide35.xml.rels><?xml version="1.0" encoding="UTF-8" standalone="yes"?>
<Relationships xmlns="http://schemas.openxmlformats.org/package/2006/relationships"><Relationship Id="rId3" Type="http://schemas.openxmlformats.org/officeDocument/2006/relationships/notesSlide" Target="../notesSlides/notesSlide35.xml"/><Relationship Id="rId2" Type="http://schemas.openxmlformats.org/officeDocument/2006/relationships/slideLayout" Target="../slideLayouts/slideLayout10.xml"/><Relationship Id="rId1" Type="http://schemas.openxmlformats.org/officeDocument/2006/relationships/image" Target="../media/image53.png"/></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4.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14.xml"/><Relationship Id="rId1" Type="http://schemas.openxmlformats.org/officeDocument/2006/relationships/image" Target="../media/image10.jpeg"/></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14.xml"/><Relationship Id="rId1" Type="http://schemas.openxmlformats.org/officeDocument/2006/relationships/image" Target="../media/image11.pn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5.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15.xml"/><Relationship Id="rId1" Type="http://schemas.openxmlformats.org/officeDocument/2006/relationships/image" Target="../media/image12.png"/></Relationships>
</file>

<file path=ppt/slides/_rels/slide9.xml.rels><?xml version="1.0" encoding="UTF-8" standalone="yes"?>
<Relationships xmlns="http://schemas.openxmlformats.org/package/2006/relationships"><Relationship Id="rId5" Type="http://schemas.openxmlformats.org/officeDocument/2006/relationships/notesSlide" Target="../notesSlides/notesSlide9.xml"/><Relationship Id="rId4" Type="http://schemas.openxmlformats.org/officeDocument/2006/relationships/slideLayout" Target="../slideLayouts/slideLayout15.xml"/><Relationship Id="rId3" Type="http://schemas.openxmlformats.org/officeDocument/2006/relationships/image" Target="../media/image15.png"/><Relationship Id="rId2" Type="http://schemas.openxmlformats.org/officeDocument/2006/relationships/image" Target="../media/image14.jpeg"/><Relationship Id="rId1" Type="http://schemas.openxmlformats.org/officeDocument/2006/relationships/image" Target="../media/image1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12_1#fd8f859e4?vop=1&amp;vop=1&amp;pid=6e53d7269&amp;color=0,0,0&amp;bt=1&amp;bbb=1&amp;hb=1"/>
              <p:cNvSpPr/>
              <p:nvPr/>
            </p:nvSpPr>
            <p:spPr>
              <a:xfrm>
                <a:off x="722376" y="969264"/>
                <a:ext cx="10753344" cy="2417953"/>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根据巴耳末系谱线波长公式</a:t>
                </a:r>
                <a14:m>
                  <m:oMath xmlns:m="http://schemas.openxmlformats.org/officeDocument/2006/math">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num>
                      <m:den>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𝜆</m:t>
                        </m:r>
                      </m:den>
                    </m:f>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𝑅</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ub>
                    </m:sSub>
                    <m:d>
                      <m:d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dPr>
                      <m:e>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num>
                          <m:den>
                            <m:sSup>
                              <m:sSup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e>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p>
                            </m:sSup>
                          </m:den>
                        </m:f>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num>
                          <m:den>
                            <m:sSup>
                              <m:sSup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𝑛</m:t>
                                </m:r>
                              </m:e>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p>
                            </m:sSup>
                          </m:den>
                        </m:f>
                      </m:e>
                    </m:d>
                  </m:oMath>
                </a14:m>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H</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𝛼</m:t>
                        </m:r>
                      </m:sub>
                    </m:sSub>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对应的谱线波长最长</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𝑛</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的取值最小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，对应</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4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的是电子从</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𝑛</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能级向</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𝑛</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能级跃迁所释放光的谱线,故A错误</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H</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𝛼</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对应的谱线能级差最小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,辐</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4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射的光子能量最低</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,故B错误</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H</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𝛿</m:t>
                        </m:r>
                      </m:sub>
                    </m:sSub>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对应的是电子从</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𝑛</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6</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能级向</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𝑛</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能级跃迁所释放光的谱线</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4000"/>
                  </a:lnSpc>
                </a:pP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𝑛</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6</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,故C正确；根据巴耳末谱线波长公式，电子从</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𝑛</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6</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向</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𝑛</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跃迁时,则</a:t>
                </a:r>
                <a14:m>
                  <m:oMath xmlns:m="http://schemas.openxmlformats.org/officeDocument/2006/math">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num>
                      <m:den>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𝜆</m:t>
                        </m:r>
                      </m:den>
                    </m:f>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𝑅</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ub>
                    </m:sSub>
                    <m:d>
                      <m:d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dPr>
                      <m:e>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num>
                          <m:den>
                            <m:sSup>
                              <m:sSup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e>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p>
                            </m:sSup>
                          </m:den>
                        </m:f>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num>
                          <m:den>
                            <m:sSup>
                              <m:sSup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6</m:t>
                                </m:r>
                              </m:e>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p>
                            </m:sSup>
                          </m:den>
                        </m:f>
                      </m:e>
                    </m:d>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,其对</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应光的波长</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𝜆</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大于</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H</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𝛼</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的波长,属于红外线,故D错误.</a:t>
                </a:r>
                <a:endParaRPr lang="en-US" altLang="zh-CN" sz="2200" dirty="0"/>
              </a:p>
            </p:txBody>
          </p:sp>
        </mc:Choice>
        <mc:Fallback>
          <p:sp>
            <p:nvSpPr>
              <p:cNvPr id="2" name="QC_5_AS.12_1#fd8f859e4?vop=1&amp;vop=1&amp;pid=6e53d7269&amp;color=0,0,0&amp;bt=1&amp;bbb=1&amp;hb=1"/>
              <p:cNvSpPr>
                <a:spLocks noRot="1" noChangeAspect="1" noMove="1" noResize="1" noEditPoints="1" noAdjustHandles="1" noChangeArrowheads="1" noChangeShapeType="1" noTextEdit="1"/>
              </p:cNvSpPr>
              <p:nvPr/>
            </p:nvSpPr>
            <p:spPr>
              <a:xfrm>
                <a:off x="722376" y="969264"/>
                <a:ext cx="10753344" cy="2417953"/>
              </a:xfrm>
              <a:prstGeom prst="rect">
                <a:avLst/>
              </a:prstGeom>
              <a:blipFill rotWithShape="1">
                <a:blip r:embed="rId1"/>
                <a:stretch>
                  <a:fillRect l="-4" t="-11" r="-59" b="-1886"/>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BD.13_1#64f81e9ab?vop=1&amp;pid=67a5f50fe&amp;color=0,0,0&amp;bt=1&amp;bbb=1&amp;hb=1"/>
              <p:cNvSpPr/>
              <p:nvPr/>
            </p:nvSpPr>
            <p:spPr>
              <a:xfrm>
                <a:off x="722376" y="972000"/>
                <a:ext cx="10753344" cy="23036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[江西宜春丰城中学2025高二下期中]</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（多选）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玻尔的原子结构模型认为：电子在第</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𝑛</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轨道上做</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匀速圆周运动的轨道半径</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𝑟</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𝑛</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p>
                      <m:sSup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𝑛</m:t>
                        </m:r>
                      </m:e>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p>
                    </m:sSup>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𝑟</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（其中</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𝑟</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为基态时电子轨道半径），当电子在第</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𝑛</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轨道运动时，</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氢原子的能量</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𝐸</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𝑛</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为核外电子的动能与“电子—原子核”系统电势能的总和.已知系统电势能</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𝐸</m:t>
                        </m:r>
                      </m:e>
                      <m:sub>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42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电子绕氢原子核做圆周运动的半径</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𝑟</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存在关系</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𝐸</m:t>
                        </m:r>
                      </m:e>
                      <m:sub>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𝑘</m:t>
                    </m:r>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sSup>
                          <m:sSup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𝑒</m:t>
                            </m:r>
                          </m:e>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p>
                        </m:sSup>
                      </m:num>
                      <m:den>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𝑟</m:t>
                        </m:r>
                      </m:den>
                    </m:f>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（以无穷远为电势能的零点），</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𝑘</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为静电</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力常量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，电子电荷量大小为</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𝑒</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5_BD.13_1#64f81e9ab?vop=1&amp;pid=67a5f50fe&amp;color=0,0,0&amp;bt=1&amp;bbb=1&amp;hb=1"/>
              <p:cNvSpPr>
                <a:spLocks noRot="1" noChangeAspect="1" noMove="1" noResize="1" noEditPoints="1" noAdjustHandles="1" noChangeArrowheads="1" noChangeShapeType="1" noTextEdit="1"/>
              </p:cNvSpPr>
              <p:nvPr/>
            </p:nvSpPr>
            <p:spPr>
              <a:xfrm>
                <a:off x="722376" y="972000"/>
                <a:ext cx="10753344" cy="2303653"/>
              </a:xfrm>
              <a:prstGeom prst="rect">
                <a:avLst/>
              </a:prstGeom>
              <a:blipFill rotWithShape="1">
                <a:blip r:embed="rId1"/>
                <a:stretch>
                  <a:fillRect l="-4" t="-20" r="-2191" b="-1971"/>
                </a:stretch>
              </a:blipFill>
            </p:spPr>
            <p:txBody>
              <a:bodyPr/>
              <a:lstStyle/>
              <a:p>
                <a:r>
                  <a:rPr lang="zh-CN" altLang="en-US">
                    <a:noFill/>
                  </a:rPr>
                  <a:t> </a:t>
                </a:r>
              </a:p>
            </p:txBody>
          </p:sp>
        </mc:Fallback>
      </mc:AlternateContent>
      <p:sp>
        <p:nvSpPr>
          <p:cNvPr id="3" name="QC_5_AN.14_1#64f81e9ab.bracket?vop=1&amp;pid=67a5f50fe&amp;color=0,0,0&amp;vpa=5&amp;bbb=1"/>
          <p:cNvSpPr/>
          <p:nvPr/>
        </p:nvSpPr>
        <p:spPr>
          <a:xfrm>
            <a:off x="4442714" y="2870650"/>
            <a:ext cx="576263"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AD</a:t>
            </a:r>
            <a:endParaRPr lang="en-US" altLang="zh-CN" sz="2000" dirty="0"/>
          </a:p>
        </p:txBody>
      </p:sp>
      <mc:AlternateContent xmlns:mc="http://schemas.openxmlformats.org/markup-compatibility/2006">
        <mc:Choice xmlns:a14="http://schemas.microsoft.com/office/drawing/2010/main" Requires="a14">
          <p:sp>
            <p:nvSpPr>
              <p:cNvPr id="4" name="QC_5_BD.13_2#64f81e9ab.choices?vop=1&amp;pid=67a5f50fe&amp;color=0,0,0&amp;bbb=1"/>
              <p:cNvSpPr/>
              <p:nvPr/>
            </p:nvSpPr>
            <p:spPr>
              <a:xfrm>
                <a:off x="722376" y="3282192"/>
                <a:ext cx="10753344" cy="20701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A.电子在第4能级的动能比在第3能级的动能小</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.氢原子在第4能级的能量比在第3能级的能量小</a:t>
                </a:r>
                <a:endParaRPr lang="en-US" altLang="zh-CN" sz="2000" dirty="0"/>
              </a:p>
              <a:p>
                <a:pPr latinLnBrk="1">
                  <a:lnSpc>
                    <a:spcPts val="4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.电子绕氢原子核在第1轨道上做圆周运动时的动能为</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𝑘</m:t>
                    </m:r>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sSup>
                          <m:sSup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𝑒</m:t>
                            </m:r>
                          </m:e>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p>
                        </m:sSup>
                      </m:num>
                      <m:den>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𝑟</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Sub>
                      </m:den>
                    </m:f>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a:p>
                <a:pPr latinLnBrk="1">
                  <a:lnSpc>
                    <a:spcPts val="4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.电子在第</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𝑛</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轨道上运动时氢原子的能量为</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𝐸</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𝑛</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𝑘</m:t>
                    </m:r>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sSup>
                          <m:sSup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𝑒</m:t>
                            </m:r>
                          </m:e>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p>
                        </m:sSup>
                      </m:num>
                      <m:den>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𝑟</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𝑛</m:t>
                            </m:r>
                          </m:sub>
                        </m:sSub>
                      </m:den>
                    </m:f>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p:txBody>
          </p:sp>
        </mc:Choice>
        <mc:Fallback>
          <p:sp>
            <p:nvSpPr>
              <p:cNvPr id="4" name="QC_5_BD.13_2#64f81e9ab.choices?vop=1&amp;pid=67a5f50fe&amp;color=0,0,0&amp;bbb=1"/>
              <p:cNvSpPr>
                <a:spLocks noRot="1" noChangeAspect="1" noMove="1" noResize="1" noEditPoints="1" noAdjustHandles="1" noChangeArrowheads="1" noChangeShapeType="1" noTextEdit="1"/>
              </p:cNvSpPr>
              <p:nvPr/>
            </p:nvSpPr>
            <p:spPr>
              <a:xfrm>
                <a:off x="722376" y="3282192"/>
                <a:ext cx="10753344" cy="2070100"/>
              </a:xfrm>
              <a:prstGeom prst="rect">
                <a:avLst/>
              </a:prstGeom>
              <a:blipFill rotWithShape="1">
                <a:blip r:embed="rId2"/>
                <a:stretch>
                  <a:fillRect l="-4" t="-25" b="25"/>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15_1#64f81e9ab?vop=1&amp;vop=1&amp;pid=67a5f50fe&amp;color=0,0,0&amp;bt=1&amp;bbb=1&amp;hb=1"/>
              <p:cNvSpPr/>
              <p:nvPr/>
            </p:nvSpPr>
            <p:spPr>
              <a:xfrm>
                <a:off x="722376" y="969264"/>
                <a:ext cx="10753344" cy="3429000"/>
              </a:xfrm>
              <a:prstGeom prst="rect">
                <a:avLst/>
              </a:prstGeom>
              <a:noFill/>
            </p:spPr>
            <p:txBody>
              <a:bodyPr wrap="none" lIns="0" tIns="0" rIns="0" bIns="0" rtlCol="0" anchor="t"/>
              <a:lstStyle/>
              <a:p>
                <a:pPr algn="l" latinLnBrk="1">
                  <a:lnSpc>
                    <a:spcPts val="45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电子绕氢原子核在第</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𝑛</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轨道上做圆周运动时,库仑力提供向心力,可得</a:t>
                </a:r>
                <a14:m>
                  <m:oMath xmlns:m="http://schemas.openxmlformats.org/officeDocument/2006/math">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𝑘</m:t>
                        </m:r>
                        <m:sSup>
                          <m:sSup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𝑒</m:t>
                            </m:r>
                          </m:e>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p>
                        </m:sSup>
                      </m:num>
                      <m:den>
                        <m:sSubSup>
                          <m:sSubSupPr>
                            <m:ctrlPr>
                              <a:rPr lang="en-US" altLang="zh-CN" sz="2000" b="0" i="1">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ctrlPr>
                          </m:sSub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𝑟</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𝑛</m:t>
                            </m:r>
                          </m:sub>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p>
                        </m:sSubSup>
                      </m:den>
                    </m:f>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𝑚</m:t>
                    </m:r>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sSubSup>
                          <m:sSubSup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𝑣</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𝑛</m:t>
                            </m:r>
                          </m:sub>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p>
                        </m:sSubSup>
                      </m:num>
                      <m:den>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𝑟</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𝑛</m:t>
                            </m:r>
                          </m:sub>
                        </m:sSub>
                      </m:den>
                    </m:f>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,又</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4500"/>
                  </a:lnSpc>
                </a:pP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𝐸</m:t>
                        </m:r>
                      </m:e>
                      <m:sub>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k</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𝑛</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num>
                      <m:den>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den>
                    </m:f>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𝑚</m:t>
                    </m:r>
                    <m:sSubSup>
                      <m:sSubSupPr>
                        <m:ctrlPr>
                          <a:rPr lang="en-US" altLang="zh-CN" sz="2000" b="0" i="1">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ctrlPr>
                      </m:sSub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𝑣</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𝑛</m:t>
                        </m:r>
                      </m:sub>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p>
                    </m:sSubSup>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,联立可得</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𝐸</m:t>
                        </m:r>
                      </m:e>
                      <m:sub>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k</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𝑛</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𝑘</m:t>
                        </m:r>
                        <m:sSup>
                          <m:sSup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𝑒</m:t>
                            </m:r>
                          </m:e>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p>
                        </m:sSup>
                      </m:num>
                      <m:den>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𝑟</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𝑛</m:t>
                            </m:r>
                          </m:sub>
                        </m:sSub>
                      </m:den>
                    </m:f>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,可知电子绕氢原子核在第</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1轨道上做圆周运动时的动能为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4500"/>
                  </a:lnSpc>
                </a:pP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𝐸</m:t>
                        </m:r>
                      </m:e>
                      <m:sub>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k</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𝑘</m:t>
                        </m:r>
                        <m:sSup>
                          <m:sSup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𝑒</m:t>
                            </m:r>
                          </m:e>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p>
                        </m:sSup>
                      </m:num>
                      <m:den>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𝑟</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Sub>
                      </m:den>
                    </m:f>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,电子在第4能级的动能和在第3能级的动能分别为</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𝐸</m:t>
                        </m:r>
                      </m:e>
                      <m:sub>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k</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4</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𝑘</m:t>
                        </m:r>
                        <m:sSup>
                          <m:sSup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𝑒</m:t>
                            </m:r>
                          </m:e>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p>
                        </m:sSup>
                      </m:num>
                      <m:den>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𝑟</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4</m:t>
                            </m:r>
                          </m:sub>
                        </m:sSub>
                      </m:den>
                    </m:f>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𝑘</m:t>
                        </m:r>
                        <m:sSup>
                          <m:sSup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𝑒</m:t>
                            </m:r>
                          </m:e>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p>
                        </m:sSup>
                      </m:num>
                      <m:den>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p>
                          <m:sSup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4</m:t>
                            </m:r>
                          </m:e>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p>
                        </m:sSup>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𝑟</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Sub>
                      </m:den>
                    </m:f>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𝑘</m:t>
                        </m:r>
                        <m:sSup>
                          <m:sSup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𝑒</m:t>
                            </m:r>
                          </m:e>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p>
                        </m:sSup>
                      </m:num>
                      <m:den>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32</m:t>
                        </m:r>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𝑟</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Sub>
                      </m:den>
                    </m:f>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2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4500"/>
                  </a:lnSpc>
                </a:pP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𝐸</m:t>
                        </m:r>
                      </m:e>
                      <m:sub>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k</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𝑘</m:t>
                        </m:r>
                        <m:sSup>
                          <m:sSup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𝑒</m:t>
                            </m:r>
                          </m:e>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p>
                        </m:sSup>
                      </m:num>
                      <m:den>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𝑟</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sub>
                        </m:sSub>
                      </m:den>
                    </m:f>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𝑘</m:t>
                        </m:r>
                        <m:sSup>
                          <m:sSup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𝑒</m:t>
                            </m:r>
                          </m:e>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p>
                        </m:sSup>
                      </m:num>
                      <m:den>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p>
                          <m:sSup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e>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p>
                        </m:sSup>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𝑟</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Sub>
                      </m:den>
                    </m:f>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𝑘</m:t>
                        </m:r>
                        <m:sSup>
                          <m:sSup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𝑒</m:t>
                            </m:r>
                          </m:e>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p>
                        </m:sSup>
                      </m:num>
                      <m:den>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18</m:t>
                        </m:r>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𝑟</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Sub>
                      </m:den>
                    </m:f>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,可知</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𝐸</m:t>
                        </m:r>
                      </m:e>
                      <m:sub>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k</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4</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&lt;</m:t>
                    </m:r>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𝐸</m:t>
                        </m:r>
                      </m:e>
                      <m:sub>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k</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,故A正确,C错误；电子在第</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𝑛</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轨道上运动时氢原子的能量</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4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𝐸</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𝑛</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𝐸</m:t>
                        </m:r>
                      </m:e>
                      <m:sub>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𝑛</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𝐸</m:t>
                        </m:r>
                      </m:e>
                      <m:sub>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k</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𝑛</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𝑘</m:t>
                        </m:r>
                        <m:sSup>
                          <m:sSup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𝑒</m:t>
                            </m:r>
                          </m:e>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p>
                        </m:sSup>
                      </m:num>
                      <m:den>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𝑟</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𝑛</m:t>
                            </m:r>
                          </m:sub>
                        </m:sSub>
                      </m:den>
                    </m:f>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𝑘</m:t>
                        </m:r>
                        <m:sSup>
                          <m:sSup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𝑒</m:t>
                            </m:r>
                          </m:e>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p>
                        </m:sSup>
                      </m:num>
                      <m:den>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𝑟</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𝑛</m:t>
                            </m:r>
                          </m:sub>
                        </m:sSub>
                      </m:den>
                    </m:f>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𝑘</m:t>
                        </m:r>
                        <m:sSup>
                          <m:sSup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𝑒</m:t>
                            </m:r>
                          </m:e>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p>
                        </m:sSup>
                      </m:num>
                      <m:den>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𝑟</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𝑛</m:t>
                            </m:r>
                          </m:sub>
                        </m:sSub>
                      </m:den>
                    </m:f>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,可得氢原子在第4能级的能量和在第</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3能级的能量分别为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4500"/>
                  </a:lnSpc>
                </a:pP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𝐸</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4</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𝑘</m:t>
                        </m:r>
                        <m:sSup>
                          <m:sSup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𝑒</m:t>
                            </m:r>
                          </m:e>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p>
                        </m:sSup>
                      </m:num>
                      <m:den>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𝑟</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4</m:t>
                            </m:r>
                          </m:sub>
                        </m:sSub>
                      </m:den>
                    </m:f>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𝑘</m:t>
                        </m:r>
                        <m:sSup>
                          <m:sSup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𝑒</m:t>
                            </m:r>
                          </m:e>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p>
                        </m:sSup>
                      </m:num>
                      <m:den>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32</m:t>
                        </m:r>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𝑟</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Sub>
                      </m:den>
                    </m:f>
                  </m:oMath>
                </a14:m>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𝐸</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𝑘</m:t>
                        </m:r>
                        <m:sSup>
                          <m:sSup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𝑒</m:t>
                            </m:r>
                          </m:e>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p>
                        </m:sSup>
                      </m:num>
                      <m:den>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𝑟</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sub>
                        </m:sSub>
                      </m:den>
                    </m:f>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𝑘</m:t>
                        </m:r>
                        <m:sSup>
                          <m:sSup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𝑒</m:t>
                            </m:r>
                          </m:e>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p>
                        </m:sSup>
                      </m:num>
                      <m:den>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18</m:t>
                        </m:r>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𝑟</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Sub>
                      </m:den>
                    </m:f>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,可得</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𝐸</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4</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&gt;</m:t>
                    </m:r>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𝐸</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,故B错误,D正确.</a:t>
                </a:r>
                <a:endParaRPr lang="en-US" altLang="zh-CN" sz="2200" dirty="0"/>
              </a:p>
            </p:txBody>
          </p:sp>
        </mc:Choice>
        <mc:Fallback>
          <p:sp>
            <p:nvSpPr>
              <p:cNvPr id="2" name="QC_5_AS.15_1#64f81e9ab?vop=1&amp;vop=1&amp;pid=67a5f50fe&amp;color=0,0,0&amp;bt=1&amp;bbb=1&amp;hb=1"/>
              <p:cNvSpPr>
                <a:spLocks noRot="1" noChangeAspect="1" noMove="1" noResize="1" noEditPoints="1" noAdjustHandles="1" noChangeArrowheads="1" noChangeShapeType="1" noTextEdit="1"/>
              </p:cNvSpPr>
              <p:nvPr/>
            </p:nvSpPr>
            <p:spPr>
              <a:xfrm>
                <a:off x="722376" y="969264"/>
                <a:ext cx="10753344" cy="3429000"/>
              </a:xfrm>
              <a:prstGeom prst="rect">
                <a:avLst/>
              </a:prstGeom>
              <a:blipFill rotWithShape="1">
                <a:blip r:embed="rId1"/>
                <a:stretch>
                  <a:fillRect l="-4" t="-7" b="7"/>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EX.16_1#64f81e9ab?vop=1&amp;vop=1&amp;pid=67a5f50fe&amp;color=0,0,0&amp;bt=1&amp;bbb=1"/>
              <p:cNvSpPr/>
              <p:nvPr/>
            </p:nvSpPr>
            <p:spPr>
              <a:xfrm>
                <a:off x="722376" y="969264"/>
                <a:ext cx="10753344" cy="2438400"/>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关键点拨</a:t>
                </a:r>
                <a:endParaRPr lang="en-US" altLang="zh-CN" sz="2000" dirty="0"/>
              </a:p>
              <a:p>
                <a:pPr latinLnBrk="1">
                  <a:lnSpc>
                    <a:spcPts val="37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原子的能量及变化规律</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1）原子中的能量：</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𝐸</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𝑛</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𝐸</m:t>
                        </m:r>
                      </m:e>
                      <m:sub>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k</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𝑛</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𝐸</m:t>
                        </m:r>
                      </m:e>
                      <m:sub>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𝑛</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2）氢原子中电子绕核运动时：</a:t>
                </a:r>
                <a:endParaRPr lang="en-US" altLang="zh-CN" sz="2000" dirty="0"/>
              </a:p>
              <a:p>
                <a:pPr latinLnBrk="1">
                  <a:lnSpc>
                    <a:spcPts val="4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由牛顿第二定律有</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𝑘</m:t>
                    </m:r>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sSup>
                          <m:sSup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𝑒</m:t>
                            </m:r>
                          </m:e>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p>
                        </m:sSup>
                      </m:num>
                      <m:den>
                        <m:sSup>
                          <m:sSup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𝑟</m:t>
                            </m:r>
                          </m:e>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p>
                        </m:sSup>
                      </m:den>
                    </m:f>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𝑚</m:t>
                    </m:r>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sSup>
                          <m:sSup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𝑣</m:t>
                            </m:r>
                          </m:e>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p>
                        </m:sSup>
                      </m:num>
                      <m:den>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𝑟</m:t>
                        </m:r>
                      </m:den>
                    </m:f>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,可得</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𝐸</m:t>
                        </m:r>
                      </m:e>
                      <m:sub>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k</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𝑛</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num>
                      <m:den>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den>
                    </m:f>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𝑚</m:t>
                    </m:r>
                    <m:sSubSup>
                      <m:sSubSupPr>
                        <m:ctrlPr>
                          <a:rPr lang="en-US" altLang="zh-CN" sz="2000" b="0" i="1">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ctrlPr>
                      </m:sSub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𝑣</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𝑛</m:t>
                        </m:r>
                      </m:sub>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p>
                    </m:sSub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𝑘</m:t>
                        </m:r>
                        <m:sSup>
                          <m:sSup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𝑒</m:t>
                            </m:r>
                          </m:e>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p>
                        </m:sSup>
                      </m:num>
                      <m:den>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𝑟</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𝑛</m:t>
                            </m:r>
                          </m:sub>
                        </m:sSub>
                      </m:den>
                    </m:f>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，又</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𝐸</m:t>
                        </m:r>
                      </m:e>
                      <m:sub>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𝑛</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𝑘</m:t>
                        </m:r>
                        <m:sSup>
                          <m:sSup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𝑒</m:t>
                            </m:r>
                          </m:e>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p>
                        </m:sSup>
                      </m:num>
                      <m:den>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𝑟</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𝑛</m:t>
                            </m:r>
                          </m:sub>
                        </m:sSub>
                      </m:den>
                    </m:f>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𝐸</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𝑛</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𝐸</m:t>
                        </m:r>
                      </m:e>
                      <m:sub>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k</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𝑛</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𝐸</m:t>
                        </m:r>
                      </m:e>
                      <m:sub>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𝑛</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𝑘</m:t>
                        </m:r>
                        <m:sSup>
                          <m:sSup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𝑒</m:t>
                            </m:r>
                          </m:e>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p>
                        </m:sSup>
                      </m:num>
                      <m:den>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𝑟</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𝑛</m:t>
                            </m:r>
                          </m:sub>
                        </m:sSub>
                      </m:den>
                    </m:f>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5_EX.16_1#64f81e9ab?vop=1&amp;vop=1&amp;pid=67a5f50fe&amp;color=0,0,0&amp;bt=1&amp;bbb=1"/>
              <p:cNvSpPr>
                <a:spLocks noRot="1" noChangeAspect="1" noMove="1" noResize="1" noEditPoints="1" noAdjustHandles="1" noChangeArrowheads="1" noChangeShapeType="1" noTextEdit="1"/>
              </p:cNvSpPr>
              <p:nvPr/>
            </p:nvSpPr>
            <p:spPr>
              <a:xfrm>
                <a:off x="722376" y="969264"/>
                <a:ext cx="10753344" cy="2438400"/>
              </a:xfrm>
              <a:prstGeom prst="rect">
                <a:avLst/>
              </a:prstGeom>
              <a:blipFill rotWithShape="1">
                <a:blip r:embed="rId1"/>
                <a:stretch>
                  <a:fillRect l="-4" t="-10" b="10"/>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7_1#c2650927d?vop=1&amp;pid=67a5f50fe&amp;color=0,0,0&amp;bt=1&amp;bbb=1"/>
          <p:cNvSpPr/>
          <p:nvPr/>
        </p:nvSpPr>
        <p:spPr>
          <a:xfrm>
            <a:off x="722376" y="969264"/>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a:t>
            </a: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（多选）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氢原子吸收一个光子（未电离）后，根据玻尔理论，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下列判断正确的是(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18_1#c2650927d.bracket?vop=1&amp;pid=67a5f50fe&amp;color=0,0,0&amp;vpa=6&amp;bbb=1"/>
          <p:cNvSpPr/>
          <p:nvPr/>
        </p:nvSpPr>
        <p:spPr>
          <a:xfrm>
            <a:off x="10036239" y="969264"/>
            <a:ext cx="719138"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ABC</a:t>
            </a:r>
            <a:endParaRPr lang="en-US" altLang="zh-CN" sz="2000" dirty="0"/>
          </a:p>
        </p:txBody>
      </p:sp>
      <p:sp>
        <p:nvSpPr>
          <p:cNvPr id="4" name="QC_5_BD.17_2#c2650927d.choices?vop=1&amp;pid=67a5f50fe&amp;color=0,0,0&amp;bbb=1"/>
          <p:cNvSpPr/>
          <p:nvPr/>
        </p:nvSpPr>
        <p:spPr>
          <a:xfrm>
            <a:off x="722376" y="1436497"/>
            <a:ext cx="10753344" cy="843153"/>
          </a:xfrm>
          <a:prstGeom prst="rect">
            <a:avLst/>
          </a:prstGeom>
          <a:noFill/>
        </p:spPr>
        <p:txBody>
          <a:bodyPr wrap="none" lIns="0" tIns="0" rIns="0" bIns="0" rtlCol="0" anchor="t"/>
          <a:lstStyle/>
          <a:p>
            <a:pPr latinLnBrk="1">
              <a:lnSpc>
                <a:spcPts val="3600"/>
              </a:lnSpc>
              <a:tabLst>
                <a:tab pos="5483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.电子绕核旋转的轨道半径增大</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.电子的动能减小</a:t>
            </a:r>
            <a:endParaRPr lang="en-US" altLang="zh-CN" sz="2000" dirty="0"/>
          </a:p>
          <a:p>
            <a:pPr latinLnBrk="1">
              <a:lnSpc>
                <a:spcPts val="3400"/>
              </a:lnSpc>
              <a:tabLst>
                <a:tab pos="54838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C.氢原子的电势能增大</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.氢原子的能级减小</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19_1#c2650927d?vop=1&amp;vop=1&amp;pid=67a5f50fe&amp;color=0,0,0&amp;bt=1&amp;bbb=1&amp;hb=1"/>
              <p:cNvSpPr/>
              <p:nvPr/>
            </p:nvSpPr>
            <p:spPr>
              <a:xfrm>
                <a:off x="722376" y="972000"/>
                <a:ext cx="10753344" cy="1973834"/>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氢原子吸收一个光子后,由低能级跃迁至高能级,即电子绕核旋转的轨道半径增大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,氢原子的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42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能级也增大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,A正确,D错误；电子绕核做圆周运动,由库仑力提供向心力,有</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𝑘</m:t>
                    </m:r>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sSup>
                          <m:sSup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𝑒</m:t>
                            </m:r>
                          </m:e>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p>
                        </m:sSup>
                      </m:num>
                      <m:den>
                        <m:sSup>
                          <m:sSup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𝑟</m:t>
                            </m:r>
                          </m:e>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p>
                        </m:sSup>
                      </m:den>
                    </m:f>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𝑚</m:t>
                    </m:r>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sSup>
                          <m:sSup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𝑣</m:t>
                            </m:r>
                          </m:e>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p>
                        </m:sSup>
                      </m:num>
                      <m:den>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𝑟</m:t>
                        </m:r>
                      </m:den>
                    </m:f>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,则电子的动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42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𝐸</m:t>
                        </m:r>
                      </m:e>
                      <m:sub>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k</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num>
                      <m:den>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den>
                    </m:f>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𝑚</m:t>
                    </m:r>
                    <m:sSup>
                      <m:sSup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𝑣</m:t>
                        </m:r>
                      </m:e>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p>
                    </m:s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𝑘</m:t>
                        </m:r>
                        <m:sSup>
                          <m:sSup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𝑒</m:t>
                            </m:r>
                          </m:e>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p>
                        </m:sSup>
                      </m:num>
                      <m:den>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𝑟</m:t>
                        </m:r>
                      </m:den>
                    </m:f>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,轨道半径增大,则电子的动能减小,B正确；氢原子吸收一个光子后</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,由低能级跃</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迁至高能级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,即电子绕核旋转的轨道半径增大,库仑力做负功,氢原子的电势能增大,C正确.</a:t>
                </a:r>
                <a:endParaRPr lang="en-US" altLang="zh-CN" sz="2200" dirty="0"/>
              </a:p>
            </p:txBody>
          </p:sp>
        </mc:Choice>
        <mc:Fallback>
          <p:sp>
            <p:nvSpPr>
              <p:cNvPr id="2" name="QC_5_AS.19_1#c2650927d?vop=1&amp;vop=1&amp;pid=67a5f50fe&amp;color=0,0,0&amp;bt=1&amp;bbb=1&amp;hb=1"/>
              <p:cNvSpPr>
                <a:spLocks noRot="1" noChangeAspect="1" noMove="1" noResize="1" noEditPoints="1" noAdjustHandles="1" noChangeArrowheads="1" noChangeShapeType="1" noTextEdit="1"/>
              </p:cNvSpPr>
              <p:nvPr/>
            </p:nvSpPr>
            <p:spPr>
              <a:xfrm>
                <a:off x="722376" y="972000"/>
                <a:ext cx="10753344" cy="1973834"/>
              </a:xfrm>
              <a:prstGeom prst="rect">
                <a:avLst/>
              </a:prstGeom>
              <a:blipFill rotWithShape="1">
                <a:blip r:embed="rId1"/>
                <a:stretch>
                  <a:fillRect l="-4" t="-23" r="-118" b="-2281"/>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BD.20_1#be801dc30?vop=1&amp;pid=cd47d88dc&amp;color=0,0,0&amp;bt=1&amp;bbb=1&amp;hb=1"/>
              <p:cNvSpPr/>
              <p:nvPr/>
            </p:nvSpPr>
            <p:spPr>
              <a:xfrm>
                <a:off x="722376" y="972000"/>
                <a:ext cx="10753344" cy="2240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7.</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[江西南昌二中2024高二下期末]</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原子从一个能级跃迁到另一个较低的能级时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，有可能不发射光</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子</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，而是将相应的能量转交给另一个能级上的电子而使之电离.某原子从</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𝑛</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4</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能级跃迁到</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𝑛</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级时放出的能量被处于</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𝑛</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能级的原子吸收而使其核外电子电离</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，已知该原子的能级公式可表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8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示为</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𝐸</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𝑛</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𝐴</m:t>
                        </m:r>
                      </m:num>
                      <m:den>
                        <m:sSup>
                          <m:sSup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𝑛</m:t>
                            </m:r>
                          </m:e>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p>
                        </m:sSup>
                      </m:den>
                    </m:f>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，式中</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𝑛</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，2，3,</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𝑛</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表示不同的能级，</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𝐴</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是正的已知常数</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.则以这种方式脱离</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此原子的电子的动能等于(</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5_BD.20_1#be801dc30?vop=1&amp;pid=cd47d88dc&amp;color=0,0,0&amp;bt=1&amp;bbb=1&amp;hb=1"/>
              <p:cNvSpPr>
                <a:spLocks noRot="1" noChangeAspect="1" noMove="1" noResize="1" noEditPoints="1" noAdjustHandles="1" noChangeArrowheads="1" noChangeShapeType="1" noTextEdit="1"/>
              </p:cNvSpPr>
              <p:nvPr/>
            </p:nvSpPr>
            <p:spPr>
              <a:xfrm>
                <a:off x="722376" y="972000"/>
                <a:ext cx="10753344" cy="2240153"/>
              </a:xfrm>
              <a:prstGeom prst="rect">
                <a:avLst/>
              </a:prstGeom>
              <a:blipFill rotWithShape="1">
                <a:blip r:embed="rId1"/>
                <a:stretch>
                  <a:fillRect l="-4" t="-20" r="-1175" b="-2027"/>
                </a:stretch>
              </a:blipFill>
            </p:spPr>
            <p:txBody>
              <a:bodyPr/>
              <a:lstStyle/>
              <a:p>
                <a:r>
                  <a:rPr lang="zh-CN" altLang="en-US">
                    <a:noFill/>
                  </a:rPr>
                  <a:t> </a:t>
                </a:r>
              </a:p>
            </p:txBody>
          </p:sp>
        </mc:Fallback>
      </mc:AlternateContent>
      <p:sp>
        <p:nvSpPr>
          <p:cNvPr id="3" name="QC_5_AN.21_1#be801dc30.bracket?vop=1&amp;pid=cd47d88dc&amp;color=0,0,0&amp;vpa=7"/>
          <p:cNvSpPr/>
          <p:nvPr/>
        </p:nvSpPr>
        <p:spPr>
          <a:xfrm>
            <a:off x="3716401" y="2807150"/>
            <a:ext cx="35560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mc:AlternateContent xmlns:mc="http://schemas.openxmlformats.org/markup-compatibility/2006">
        <mc:Choice xmlns:a14="http://schemas.microsoft.com/office/drawing/2010/main" Requires="a14">
          <p:sp>
            <p:nvSpPr>
              <p:cNvPr id="4" name="QC_5_BD.20_2#be801dc30.choices?vop=1&amp;pid=cd47d88dc&amp;color=0,0,0&amp;bbb=1"/>
              <p:cNvSpPr/>
              <p:nvPr/>
            </p:nvSpPr>
            <p:spPr>
              <a:xfrm>
                <a:off x="722376" y="3217867"/>
                <a:ext cx="10753344" cy="594487"/>
              </a:xfrm>
              <a:prstGeom prst="rect">
                <a:avLst/>
              </a:prstGeom>
              <a:noFill/>
            </p:spPr>
            <p:txBody>
              <a:bodyPr wrap="none" lIns="0" tIns="0" rIns="0" bIns="0" rtlCol="0" anchor="t"/>
              <a:lstStyle/>
              <a:p>
                <a:pPr latinLnBrk="1">
                  <a:lnSpc>
                    <a:spcPts val="5100"/>
                  </a:lnSpc>
                  <a:tabLst>
                    <a:tab pos="2697480" algn="l"/>
                    <a:tab pos="5369560" algn="l"/>
                    <a:tab pos="81686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14:m>
                  <m:oMath xmlns:m="http://schemas.openxmlformats.org/officeDocument/2006/math">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𝐴</m:t>
                        </m:r>
                      </m:num>
                      <m:den>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12</m:t>
                        </m:r>
                      </m:den>
                    </m:f>
                  </m:oMath>
                </a14:m>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7</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𝐴</m:t>
                        </m:r>
                      </m:num>
                      <m:den>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16</m:t>
                        </m:r>
                      </m:den>
                    </m:f>
                  </m:oMath>
                </a14:m>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11</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𝐴</m:t>
                        </m:r>
                      </m:num>
                      <m:den>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144</m:t>
                        </m:r>
                      </m:den>
                    </m:f>
                  </m:oMath>
                </a14:m>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9</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𝐴</m:t>
                        </m:r>
                      </m:num>
                      <m:den>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144</m:t>
                        </m:r>
                      </m:den>
                    </m:f>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p:txBody>
          </p:sp>
        </mc:Choice>
        <mc:Fallback>
          <p:sp>
            <p:nvSpPr>
              <p:cNvPr id="4" name="QC_5_BD.20_2#be801dc30.choices?vop=1&amp;pid=cd47d88dc&amp;color=0,0,0&amp;bbb=1"/>
              <p:cNvSpPr>
                <a:spLocks noRot="1" noChangeAspect="1" noMove="1" noResize="1" noEditPoints="1" noAdjustHandles="1" noChangeArrowheads="1" noChangeShapeType="1" noTextEdit="1"/>
              </p:cNvSpPr>
              <p:nvPr/>
            </p:nvSpPr>
            <p:spPr>
              <a:xfrm>
                <a:off x="722376" y="3217867"/>
                <a:ext cx="10753344" cy="594487"/>
              </a:xfrm>
              <a:prstGeom prst="rect">
                <a:avLst/>
              </a:prstGeom>
              <a:blipFill rotWithShape="1">
                <a:blip r:embed="rId2"/>
                <a:stretch>
                  <a:fillRect l="-4" t="-54" b="-8897"/>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22_1#be801dc30?vop=1&amp;vop=1&amp;pid=cd47d88dc&amp;color=0,0,0&amp;bt=1&amp;bbb=1&amp;hb=1"/>
              <p:cNvSpPr/>
              <p:nvPr/>
            </p:nvSpPr>
            <p:spPr>
              <a:xfrm>
                <a:off x="722376" y="969264"/>
                <a:ext cx="10753344" cy="1435100"/>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原子从</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𝑛</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4</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能级跃迁到</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𝑛</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能级时放出的能量为</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Δ</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𝐸</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𝐴</m:t>
                        </m:r>
                      </m:num>
                      <m:den>
                        <m:sSup>
                          <m:sSup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4</m:t>
                            </m:r>
                          </m:e>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p>
                        </m:sSup>
                      </m:den>
                    </m:f>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d>
                      <m:d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d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𝐴</m:t>
                            </m:r>
                          </m:num>
                          <m:den>
                            <m:sSup>
                              <m:sSup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e>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p>
                            </m:sSup>
                          </m:den>
                        </m:f>
                      </m:e>
                    </m:d>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𝐴</m:t>
                        </m:r>
                      </m:num>
                      <m:den>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16</m:t>
                        </m:r>
                      </m:den>
                    </m:f>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,放出的能量被</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处于</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𝑛</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能级的原子吸收而使其核外电子电离</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,则脱离此原子的电子的动能为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𝐸</m:t>
                        </m:r>
                      </m:e>
                      <m:sub>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k</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Δ</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𝐸</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𝐴</m:t>
                        </m:r>
                      </m:num>
                      <m:den>
                        <m:sSup>
                          <m:sSup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e>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p>
                        </m:sSup>
                      </m:den>
                    </m:f>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𝐴</m:t>
                        </m:r>
                      </m:num>
                      <m:den>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16</m:t>
                        </m:r>
                      </m:den>
                    </m:f>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𝐴</m:t>
                        </m:r>
                      </m:num>
                      <m:den>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9</m:t>
                        </m:r>
                      </m:den>
                    </m:f>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11</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𝐴</m:t>
                        </m:r>
                      </m:num>
                      <m:den>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144</m:t>
                        </m:r>
                      </m:den>
                    </m:f>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,故C正确.</a:t>
                </a:r>
                <a:endParaRPr lang="en-US" altLang="zh-CN" sz="2200" dirty="0"/>
              </a:p>
            </p:txBody>
          </p:sp>
        </mc:Choice>
        <mc:Fallback>
          <p:sp>
            <p:nvSpPr>
              <p:cNvPr id="2" name="QC_5_AS.22_1#be801dc30?vop=1&amp;vop=1&amp;pid=cd47d88dc&amp;color=0,0,0&amp;bt=1&amp;bbb=1&amp;hb=1"/>
              <p:cNvSpPr>
                <a:spLocks noRot="1" noChangeAspect="1" noMove="1" noResize="1" noEditPoints="1" noAdjustHandles="1" noChangeArrowheads="1" noChangeShapeType="1" noTextEdit="1"/>
              </p:cNvSpPr>
              <p:nvPr/>
            </p:nvSpPr>
            <p:spPr>
              <a:xfrm>
                <a:off x="722376" y="969264"/>
                <a:ext cx="10753344" cy="1435100"/>
              </a:xfrm>
              <a:prstGeom prst="rect">
                <a:avLst/>
              </a:prstGeom>
              <a:blipFill rotWithShape="1">
                <a:blip r:embed="rId1"/>
                <a:stretch>
                  <a:fillRect l="-4" t="-18" b="18"/>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QC_5_BD.23_1#365c246c0?htil=1&amp;vop=1&amp;pid=b33d5cc5f&amp;color=0,0,0&amp;tib=255,255,255"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9513873" y="1054295"/>
            <a:ext cx="1874520" cy="1810512"/>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3" name="QC_5_BD.23_2#365c246c0?htil=1&amp;vop=1&amp;pid=b33d5cc5f&amp;color=0,0,0&amp;bt=1&amp;bbb=1&amp;hb=1"/>
              <p:cNvSpPr/>
              <p:nvPr/>
            </p:nvSpPr>
            <p:spPr>
              <a:xfrm>
                <a:off x="722376" y="972000"/>
                <a:ext cx="8778240"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8.</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[黑龙江哈尔滨师范大学附中2025高二下期末]</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如图为氢原子的能级图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.大量</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处于</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𝑛</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能级的氢原子被频率为</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𝜈</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的单色光照射后，在辐射出的光子中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，频率</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不等于</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𝜈</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的光子共有5种，</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则辐射出的光子频率最大的为(</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3" name="QC_5_BD.23_2#365c246c0?htil=1&amp;vop=1&amp;pid=b33d5cc5f&amp;color=0,0,0&amp;bt=1&amp;bbb=1&amp;hb=1"/>
              <p:cNvSpPr>
                <a:spLocks noRot="1" noChangeAspect="1" noMove="1" noResize="1" noEditPoints="1" noAdjustHandles="1" noChangeArrowheads="1" noChangeShapeType="1" noTextEdit="1"/>
              </p:cNvSpPr>
              <p:nvPr/>
            </p:nvSpPr>
            <p:spPr>
              <a:xfrm>
                <a:off x="722376" y="972000"/>
                <a:ext cx="8778240" cy="1300353"/>
              </a:xfrm>
              <a:prstGeom prst="rect">
                <a:avLst/>
              </a:prstGeom>
              <a:blipFill rotWithShape="1">
                <a:blip r:embed="rId2"/>
                <a:stretch>
                  <a:fillRect l="-4" t="-35" r="4" b="-3491"/>
                </a:stretch>
              </a:blipFill>
            </p:spPr>
            <p:txBody>
              <a:bodyPr/>
              <a:lstStyle/>
              <a:p>
                <a:r>
                  <a:rPr lang="zh-CN" altLang="en-US">
                    <a:noFill/>
                  </a:rPr>
                  <a:t> </a:t>
                </a:r>
              </a:p>
            </p:txBody>
          </p:sp>
        </mc:Fallback>
      </mc:AlternateContent>
      <p:sp>
        <p:nvSpPr>
          <p:cNvPr id="4" name="QC_5_AN.24_1#365c246c0.bracket?vop=1&amp;pid=b33d5cc5f&amp;color=0,0,0&amp;vpa=8"/>
          <p:cNvSpPr/>
          <p:nvPr/>
        </p:nvSpPr>
        <p:spPr>
          <a:xfrm>
            <a:off x="7049643" y="1867350"/>
            <a:ext cx="35560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mc:AlternateContent xmlns:mc="http://schemas.openxmlformats.org/markup-compatibility/2006">
        <mc:Choice xmlns:a14="http://schemas.microsoft.com/office/drawing/2010/main" Requires="a14">
          <p:sp>
            <p:nvSpPr>
              <p:cNvPr id="5" name="QC_5_BD.23_3#365c246c0.choices?htil=1&amp;vop=1&amp;pid=b33d5cc5f&amp;color=0,0,0&amp;bbb=1"/>
              <p:cNvSpPr/>
              <p:nvPr/>
            </p:nvSpPr>
            <p:spPr>
              <a:xfrm>
                <a:off x="722376" y="2328486"/>
                <a:ext cx="8778240" cy="400050"/>
              </a:xfrm>
              <a:prstGeom prst="rect">
                <a:avLst/>
              </a:prstGeom>
              <a:noFill/>
            </p:spPr>
            <p:txBody>
              <a:bodyPr wrap="none" lIns="0" tIns="0" rIns="0" bIns="0" rtlCol="0" anchor="t"/>
              <a:lstStyle/>
              <a:p>
                <a:pPr latinLnBrk="1">
                  <a:lnSpc>
                    <a:spcPts val="3600"/>
                  </a:lnSpc>
                  <a:tabLst>
                    <a:tab pos="2258060" algn="l"/>
                    <a:tab pos="4490720" algn="l"/>
                    <a:tab pos="673608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𝜈</m:t>
                    </m:r>
                  </m:oMath>
                </a14:m>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4</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𝜈</m:t>
                    </m:r>
                  </m:oMath>
                </a14:m>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5</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𝜈</m:t>
                    </m:r>
                  </m:oMath>
                </a14:m>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6</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𝜈</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p:txBody>
          </p:sp>
        </mc:Choice>
        <mc:Fallback>
          <p:sp>
            <p:nvSpPr>
              <p:cNvPr id="5" name="QC_5_BD.23_3#365c246c0.choices?htil=1&amp;vop=1&amp;pid=b33d5cc5f&amp;color=0,0,0&amp;bbb=1"/>
              <p:cNvSpPr>
                <a:spLocks noRot="1" noChangeAspect="1" noMove="1" noResize="1" noEditPoints="1" noAdjustHandles="1" noChangeArrowheads="1" noChangeShapeType="1" noTextEdit="1"/>
              </p:cNvSpPr>
              <p:nvPr/>
            </p:nvSpPr>
            <p:spPr>
              <a:xfrm>
                <a:off x="722376" y="2328486"/>
                <a:ext cx="8778240" cy="400050"/>
              </a:xfrm>
              <a:prstGeom prst="rect">
                <a:avLst/>
              </a:prstGeom>
              <a:blipFill rotWithShape="1">
                <a:blip r:embed="rId3"/>
                <a:stretch>
                  <a:fillRect l="-4" t="-144" r="4" b="-14142"/>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25_1#365c246c0?vop=1&amp;vop=1&amp;pid=b33d5cc5f&amp;color=0,0,0&amp;bt=1&amp;bbb=1&amp;hb=1"/>
              <p:cNvSpPr/>
              <p:nvPr/>
            </p:nvSpPr>
            <p:spPr>
              <a:xfrm>
                <a:off x="722376" y="972000"/>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由题意可知氢原子吸收光子后,能辐射出6种不同频率的光子,则吸收光子后,氢原子从</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𝑛</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00" b="0" i="0" kern="0" spc="-99900">
                  <a:solidFill>
                    <a:srgbClr val="FFFFFF"/>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能级跃迁到</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𝑛</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4</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能级,则</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ℎ</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𝜈</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85</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eV</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d>
                      <m:d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d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40</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eV</m:t>
                        </m:r>
                      </m:e>
                    </m:d>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55</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eV</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,辐射出的光子频率最大的是从</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𝑛</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4</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能级跃迁到</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𝑛</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能级的光子,即</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ℎ</m:t>
                    </m:r>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𝜈</m:t>
                        </m:r>
                      </m:e>
                      <m:sub>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85</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eV</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d>
                      <m:d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d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13</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6</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eV</m:t>
                        </m:r>
                      </m:e>
                    </m:d>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12</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75</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eV</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,解得</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𝜈</m:t>
                        </m:r>
                      </m:e>
                      <m:sub>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5</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𝜈</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故C</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mc:Choice>
        <mc:Fallback>
          <p:sp>
            <p:nvSpPr>
              <p:cNvPr id="2" name="QC_5_AS.25_1#365c246c0?vop=1&amp;vop=1&amp;pid=b33d5cc5f&amp;color=0,0,0&amp;bt=1&amp;bbb=1&amp;hb=1"/>
              <p:cNvSpPr>
                <a:spLocks noRot="1" noChangeAspect="1" noMove="1" noResize="1" noEditPoints="1" noAdjustHandles="1" noChangeArrowheads="1" noChangeShapeType="1" noTextEdit="1"/>
              </p:cNvSpPr>
              <p:nvPr/>
            </p:nvSpPr>
            <p:spPr>
              <a:xfrm>
                <a:off x="722376" y="972000"/>
                <a:ext cx="10753344" cy="1783334"/>
              </a:xfrm>
              <a:prstGeom prst="rect">
                <a:avLst/>
              </a:prstGeom>
              <a:blipFill rotWithShape="1">
                <a:blip r:embed="rId1"/>
                <a:stretch>
                  <a:fillRect l="-4" t="-25" b="-252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46d142e12.fixed?pid=8a774a2f8&amp;color=100,146,38"/>
          <p:cNvSpPr/>
          <p:nvPr/>
        </p:nvSpPr>
        <p:spPr>
          <a:xfrm>
            <a:off x="6181344" y="950976"/>
            <a:ext cx="969264" cy="1197864"/>
          </a:xfrm>
          <a:prstGeom prst="rect">
            <a:avLst/>
          </a:prstGeom>
          <a:noFill/>
        </p:spPr>
        <p:txBody>
          <a:bodyPr wrap="square" lIns="0" tIns="0" rIns="0" bIns="0" rtlCol="0" anchor="ctr"/>
          <a:lstStyle/>
          <a:p>
            <a:pPr algn="l" latinLnBrk="1">
              <a:lnSpc>
                <a:spcPct val="1000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4</a:t>
            </a:r>
            <a:endParaRPr lang="en-US" altLang="zh-CN" sz="7200" dirty="0"/>
          </a:p>
        </p:txBody>
      </p:sp>
      <p:sp>
        <p:nvSpPr>
          <p:cNvPr id="3" name="C_3#46d142e12.fixed?pid=8a774a2f8&amp;color=255,255,255&amp;bbb=1"/>
          <p:cNvSpPr/>
          <p:nvPr/>
        </p:nvSpPr>
        <p:spPr>
          <a:xfrm>
            <a:off x="0" y="3493008"/>
            <a:ext cx="12188952" cy="768096"/>
          </a:xfrm>
          <a:prstGeom prst="rect">
            <a:avLst/>
          </a:prstGeom>
          <a:noFill/>
        </p:spPr>
        <p:txBody>
          <a:bodyPr wrap="none" lIns="0" tIns="0" rIns="0" bIns="0" rtlCol="0" anchor="ctr"/>
          <a:lstStyle/>
          <a:p>
            <a:pPr algn="ctr" latinLnBrk="1">
              <a:lnSpc>
                <a:spcPts val="5400"/>
              </a:lnSpc>
            </a:pP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第4节</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氢原子光谱和玻尔的原子模型</a:t>
            </a:r>
            <a:endParaRPr lang="en-US" altLang="zh-CN" sz="4400" dirty="0"/>
          </a:p>
        </p:txBody>
      </p:sp>
      <p:pic>
        <p:nvPicPr>
          <p:cNvPr id="4" name="C_3#46d142e12.fixed?pid=8a774a2f8&amp;color=0,0,0&amp;tib=255,255,255" descr="preencoded.png"/>
          <p:cNvPicPr>
            <a:picLocks noChangeAspect="1"/>
          </p:cNvPicPr>
          <p:nvPr/>
        </p:nvPicPr>
        <p:blipFill>
          <a:blip r:embed="rId1"/>
          <a:stretch>
            <a:fillRect/>
          </a:stretch>
        </p:blipFill>
        <p:spPr>
          <a:xfrm>
            <a:off x="9939528" y="4507992"/>
            <a:ext cx="438912" cy="438912"/>
          </a:xfrm>
          <a:prstGeom prst="rect">
            <a:avLst/>
          </a:prstGeom>
        </p:spPr>
      </p:pic>
      <p:sp>
        <p:nvSpPr>
          <p:cNvPr id="5" name="C_3_BD#46d142e12.fixed?pid=8a774a2f8&amp;color=255,255,255&amp;bbb=1"/>
          <p:cNvSpPr/>
          <p:nvPr/>
        </p:nvSpPr>
        <p:spPr>
          <a:xfrm>
            <a:off x="10460736" y="4379944"/>
            <a:ext cx="1709928" cy="566992"/>
          </a:xfrm>
          <a:prstGeom prst="rect">
            <a:avLst/>
          </a:prstGeom>
          <a:noFill/>
        </p:spPr>
        <p:txBody>
          <a:bodyPr wrap="none" lIns="0" tIns="0" rIns="0" bIns="0" rtlCol="0" anchor="ctr"/>
          <a:lstStyle/>
          <a:p>
            <a:pPr algn="l" latinLnBrk="1">
              <a:lnSpc>
                <a:spcPts val="5000"/>
              </a:lnSpc>
            </a:pPr>
            <a:r>
              <a:rPr lang="en-US" altLang="zh-CN" sz="2800" b="1" i="0" dirty="0">
                <a:solidFill>
                  <a:srgbClr val="FFFFFF"/>
                </a:solidFill>
                <a:latin typeface="黑体" panose="02010609060101010101" charset="-122"/>
                <a:ea typeface="黑体" panose="02010609060101010101" charset="-122"/>
                <a:cs typeface="黑体" panose="02010609060101010101" pitchFamily="34" charset="-120"/>
              </a:rPr>
              <a:t>刷基础</a:t>
            </a:r>
            <a:endParaRPr lang="en-US" altLang="zh-CN" sz="2800" dirty="0"/>
          </a:p>
        </p:txBody>
      </p:sp>
    </p:spTree>
  </p:cSld>
  <p:clrMapOvr>
    <a:masterClrMapping/>
  </p:clrMapOvr>
  <p:transition>
    <p:fad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QC_5_BD.26_1#22bf34107?htil=2&amp;vop=1&amp;pid=b33d5cc5f&amp;color=0,0,0&amp;tib=255,255,255"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9006840" y="1054295"/>
            <a:ext cx="2459736" cy="2560320"/>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QC_5_BD.26_2#22bf34107?htil=2&amp;vop=1&amp;pid=b33d5cc5f&amp;color=0,0,0&amp;bt=1&amp;bbb=1&amp;hb=1"/>
          <p:cNvSpPr/>
          <p:nvPr/>
        </p:nvSpPr>
        <p:spPr>
          <a:xfrm>
            <a:off x="722376" y="972000"/>
            <a:ext cx="819302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9.</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[天津河西区2024高二下期末]</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如图所示为氢原子能级示意图的一部分，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根据玻尔理论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下列说法中正确的是(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4" name="QC_5_AN.27_1#22bf34107.bracket?vop=1&amp;pid=b33d5cc5f&amp;color=0,0,0&amp;vpa=9"/>
          <p:cNvSpPr/>
          <p:nvPr/>
        </p:nvSpPr>
        <p:spPr>
          <a:xfrm>
            <a:off x="4986401" y="1410150"/>
            <a:ext cx="3746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mc:AlternateContent xmlns:mc="http://schemas.openxmlformats.org/markup-compatibility/2006">
        <mc:Choice xmlns:a14="http://schemas.microsoft.com/office/drawing/2010/main" Requires="a14">
          <p:sp>
            <p:nvSpPr>
              <p:cNvPr id="5" name="QC_5_BD.26_3#22bf34107.choices?htil=2&amp;vop=1&amp;pid=b33d5cc5f&amp;color=0,0,0&amp;bbb=1&amp;hb=1"/>
              <p:cNvSpPr/>
              <p:nvPr/>
            </p:nvSpPr>
            <p:spPr>
              <a:xfrm>
                <a:off x="722376" y="1824677"/>
                <a:ext cx="8193024" cy="31803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A.从</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𝑛</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4</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能级跃迁到</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𝑛</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能级比从</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𝑛</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能级跃迁到</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𝑛</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能级辐射出的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电磁波的波长长</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.处于</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𝑛</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4</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的定态时电子的轨道半径</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𝑟</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4</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比处于</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𝑛</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的定态时电子的轨道</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半径</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𝑟</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小</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𝑛</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4</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能级跃迁到</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𝑛</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能级，氢原子的能量减小，电子的动能减小</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𝑛</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能级跃迁到</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𝑛</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能级时辐射出的光子可以使逸出功为</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5</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eV</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金属发生光电效应</a:t>
                </a:r>
                <a:endParaRPr lang="en-US" altLang="zh-CN" sz="2000" dirty="0"/>
              </a:p>
            </p:txBody>
          </p:sp>
        </mc:Choice>
        <mc:Fallback>
          <p:sp>
            <p:nvSpPr>
              <p:cNvPr id="5" name="QC_5_BD.26_3#22bf34107.choices?htil=2&amp;vop=1&amp;pid=b33d5cc5f&amp;color=0,0,0&amp;bbb=1&amp;hb=1"/>
              <p:cNvSpPr>
                <a:spLocks noRot="1" noChangeAspect="1" noMove="1" noResize="1" noEditPoints="1" noAdjustHandles="1" noChangeArrowheads="1" noChangeShapeType="1" noTextEdit="1"/>
              </p:cNvSpPr>
              <p:nvPr/>
            </p:nvSpPr>
            <p:spPr>
              <a:xfrm>
                <a:off x="722376" y="1824677"/>
                <a:ext cx="8193024" cy="3180334"/>
              </a:xfrm>
              <a:prstGeom prst="rect">
                <a:avLst/>
              </a:prstGeom>
              <a:blipFill rotWithShape="1">
                <a:blip r:embed="rId2"/>
                <a:stretch>
                  <a:fillRect l="-5" t="-10" b="-141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28_1#22bf34107?vop=1&amp;vop=1&amp;pid=b33d5cc5f&amp;color=0,0,0&amp;bt=1&amp;bbb=1&amp;hb=1"/>
              <p:cNvSpPr/>
              <p:nvPr/>
            </p:nvSpPr>
            <p:spPr>
              <a:xfrm>
                <a:off x="722376" y="972000"/>
                <a:ext cx="10753344" cy="3688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由题图可知,从</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𝑛</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4</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能级跃迁到</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𝑛</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能级比从</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𝑛</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能级跃迁到</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𝑛</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能级辐射出的光子能</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量小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,则前者比后者辐射的光子频率小,所以前者比后者辐射的电磁波的波长长,选项A正确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；根据</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玻尔理论可知</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,能级越高,则其对应的轨道半径越大,所以处于</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𝑛</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4</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的定态时电子的轨道半径</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𝑟</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4</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比处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于</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𝑛</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的定态时电子的轨道半径</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𝑟</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大,选项B错误；从</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𝑛</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4</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能级跃迁到</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𝑛</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,电子的轨道半径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42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减小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,根据</a:t>
                </a:r>
                <a14:m>
                  <m:oMath xmlns:m="http://schemas.openxmlformats.org/officeDocument/2006/math">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𝑘</m:t>
                        </m:r>
                        <m:sSup>
                          <m:sSup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𝑒</m:t>
                            </m:r>
                          </m:e>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p>
                        </m:sSup>
                      </m:num>
                      <m:den>
                        <m:sSup>
                          <m:sSup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𝑟</m:t>
                            </m:r>
                          </m:e>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p>
                        </m:sSup>
                      </m:den>
                    </m:f>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𝑚</m:t>
                    </m:r>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sSup>
                          <m:sSup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𝑣</m:t>
                            </m:r>
                          </m:e>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p>
                        </m:sSup>
                      </m:num>
                      <m:den>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𝑟</m:t>
                        </m:r>
                      </m:den>
                    </m:f>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可得</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𝐸</m:t>
                        </m:r>
                      </m:e>
                      <m:sub>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k</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num>
                      <m:den>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den>
                    </m:f>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𝑚</m:t>
                    </m:r>
                    <m:sSup>
                      <m:sSup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𝑣</m:t>
                        </m:r>
                      </m:e>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p>
                    </m:s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𝑘</m:t>
                        </m:r>
                        <m:sSup>
                          <m:sSup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𝑒</m:t>
                            </m:r>
                          </m:e>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p>
                        </m:sSup>
                      </m:num>
                      <m:den>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𝑟</m:t>
                        </m:r>
                      </m:den>
                    </m:f>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,故电子的动能增大,由题图可知，从</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𝑛</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4</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能级跃迁到</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𝑛</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能级，氢原子的能量减小，选项C错误；从</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𝑛</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能级跃迁到</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𝑛</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能级时辐射的光子的能量</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𝐸</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32</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𝐸</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𝐸</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51</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eV</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d>
                      <m:d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d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40</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eV</m:t>
                        </m:r>
                      </m:e>
                    </m:d>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89</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eV</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&lt;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5</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eV</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,不能使逸出功为</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5</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eV</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的金属发生光</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电效应</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,选项D错误.</a:t>
                </a:r>
                <a:endParaRPr lang="en-US" altLang="zh-CN" sz="2200" dirty="0"/>
              </a:p>
            </p:txBody>
          </p:sp>
        </mc:Choice>
        <mc:Fallback>
          <p:sp>
            <p:nvSpPr>
              <p:cNvPr id="2" name="QC_5_AS.28_1#22bf34107?vop=1&amp;vop=1&amp;pid=b33d5cc5f&amp;color=0,0,0&amp;bt=1&amp;bbb=1&amp;hb=1"/>
              <p:cNvSpPr>
                <a:spLocks noRot="1" noChangeAspect="1" noMove="1" noResize="1" noEditPoints="1" noAdjustHandles="1" noChangeArrowheads="1" noChangeShapeType="1" noTextEdit="1"/>
              </p:cNvSpPr>
              <p:nvPr/>
            </p:nvSpPr>
            <p:spPr>
              <a:xfrm>
                <a:off x="722376" y="972000"/>
                <a:ext cx="10753344" cy="3688334"/>
              </a:xfrm>
              <a:prstGeom prst="rect">
                <a:avLst/>
              </a:prstGeom>
              <a:blipFill rotWithShape="1">
                <a:blip r:embed="rId1"/>
                <a:stretch>
                  <a:fillRect l="-4" t="-12" r="-1199" b="-1220"/>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QC_6_BD.29_1#59c59ca23?htil=3&amp;vop=1&amp;pid=bfa698983&amp;color=0,0,0&amp;tib=255,255,255"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8692754" y="1054295"/>
            <a:ext cx="2734056" cy="4005072"/>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3" name="QC_6_BD.29_2#59c59ca23?htil=3&amp;vop=1&amp;pid=bfa698983&amp;color=0,0,0&amp;bt=1&amp;bbb=1&amp;hb=1"/>
              <p:cNvSpPr/>
              <p:nvPr/>
            </p:nvSpPr>
            <p:spPr>
              <a:xfrm>
                <a:off x="722376" y="972000"/>
                <a:ext cx="7927848" cy="22147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10.</a:t>
                </a: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（多选）</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用大量具有一定能量的电子轰击大量处于基态的氢原子，</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观测到了一定数目的光谱线</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.调高电子的能量再次进行观测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，发现光谱</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线的数目比原来增加了</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5条.用</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Δ</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𝑛</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表示两次观测中最高激发态的量子数</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𝑛</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00" b="0" i="0" kern="0" spc="-99900">
                  <a:solidFill>
                    <a:srgbClr val="FFFFFF"/>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之差</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𝐸</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表示调高后电子的能量.根据氢原子的能级图（如图所示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）可以</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判断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Δ</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𝑛</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𝐸</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的可能值为(</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3" name="QC_6_BD.29_2#59c59ca23?htil=3&amp;vop=1&amp;pid=bfa698983&amp;color=0,0,0&amp;bt=1&amp;bbb=1&amp;hb=1"/>
              <p:cNvSpPr>
                <a:spLocks noRot="1" noChangeAspect="1" noMove="1" noResize="1" noEditPoints="1" noAdjustHandles="1" noChangeArrowheads="1" noChangeShapeType="1" noTextEdit="1"/>
              </p:cNvSpPr>
              <p:nvPr/>
            </p:nvSpPr>
            <p:spPr>
              <a:xfrm>
                <a:off x="722376" y="972000"/>
                <a:ext cx="7927848" cy="2214753"/>
              </a:xfrm>
              <a:prstGeom prst="rect">
                <a:avLst/>
              </a:prstGeom>
              <a:blipFill rotWithShape="1">
                <a:blip r:embed="rId2"/>
                <a:stretch>
                  <a:fillRect l="-5" t="-20" r="-509" b="-2050"/>
                </a:stretch>
              </a:blipFill>
            </p:spPr>
            <p:txBody>
              <a:bodyPr/>
              <a:lstStyle/>
              <a:p>
                <a:r>
                  <a:rPr lang="zh-CN" altLang="en-US">
                    <a:noFill/>
                  </a:rPr>
                  <a:t> </a:t>
                </a:r>
              </a:p>
            </p:txBody>
          </p:sp>
        </mc:Fallback>
      </mc:AlternateContent>
      <p:sp>
        <p:nvSpPr>
          <p:cNvPr id="4" name="QC_6_AN.30_1#59c59ca23.bracket?vop=1&amp;pid=bfa698983&amp;color=0,0,0&amp;vpa=10&amp;bbb=1"/>
          <p:cNvSpPr/>
          <p:nvPr/>
        </p:nvSpPr>
        <p:spPr>
          <a:xfrm>
            <a:off x="3703638" y="2781750"/>
            <a:ext cx="576263"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AD</a:t>
            </a:r>
            <a:endParaRPr lang="en-US" altLang="zh-CN" sz="2000" dirty="0"/>
          </a:p>
        </p:txBody>
      </p:sp>
      <mc:AlternateContent xmlns:mc="http://schemas.openxmlformats.org/markup-compatibility/2006">
        <mc:Choice xmlns:a14="http://schemas.microsoft.com/office/drawing/2010/main" Requires="a14">
          <p:sp>
            <p:nvSpPr>
              <p:cNvPr id="5" name="QC_6_BD.29_3#59c59ca23.choices?htil=3&amp;vop=1&amp;pid=bfa698983&amp;color=0,0,0&amp;bbb=1"/>
              <p:cNvSpPr/>
              <p:nvPr/>
            </p:nvSpPr>
            <p:spPr>
              <a:xfrm>
                <a:off x="722376" y="3196277"/>
                <a:ext cx="7927848" cy="1781302"/>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Δ</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𝑛</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13</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22</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eV</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𝐸</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&lt;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13</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32</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eV</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Δ</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𝑛</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13</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22</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eV</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𝐸</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&lt;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13</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32</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eV</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Δ</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𝑛</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12</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75</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eV</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𝐸</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&lt;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13</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06</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eV</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Δ</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𝑛</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12</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75</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eV</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𝐸</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&lt;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13</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06</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eV</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p:txBody>
          </p:sp>
        </mc:Choice>
        <mc:Fallback>
          <p:sp>
            <p:nvSpPr>
              <p:cNvPr id="5" name="QC_6_BD.29_3#59c59ca23.choices?htil=3&amp;vop=1&amp;pid=bfa698983&amp;color=0,0,0&amp;bbb=1"/>
              <p:cNvSpPr>
                <a:spLocks noRot="1" noChangeAspect="1" noMove="1" noResize="1" noEditPoints="1" noAdjustHandles="1" noChangeArrowheads="1" noChangeShapeType="1" noTextEdit="1"/>
              </p:cNvSpPr>
              <p:nvPr/>
            </p:nvSpPr>
            <p:spPr>
              <a:xfrm>
                <a:off x="722376" y="3196277"/>
                <a:ext cx="7927848" cy="1781302"/>
              </a:xfrm>
              <a:prstGeom prst="rect">
                <a:avLst/>
              </a:prstGeom>
              <a:blipFill rotWithShape="1">
                <a:blip r:embed="rId3"/>
                <a:stretch>
                  <a:fillRect l="-5" t="-18" r="3" b="-2648"/>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6_AS.31_1#59c59ca23?vop=1&amp;vop=1&amp;pid=bfa698983&amp;color=0,0,0&amp;bt=1&amp;bbb=1&amp;hb=1"/>
              <p:cNvSpPr/>
              <p:nvPr/>
            </p:nvSpPr>
            <p:spPr>
              <a:xfrm>
                <a:off x="722376" y="969264"/>
                <a:ext cx="10753344" cy="1444879"/>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设原来光谱线数目为</a:t>
                </a:r>
                <a14:m>
                  <m:oMath xmlns:m="http://schemas.openxmlformats.org/officeDocument/2006/math">
                    <m:sSubSup>
                      <m:sSubSupPr>
                        <m:ctrlPr>
                          <a:rPr lang="en-US" altLang="zh-CN" sz="2000" b="0" i="1">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ctrlPr>
                      </m:sSubSupPr>
                      <m:e>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C</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𝑚</m:t>
                        </m:r>
                      </m:sub>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p>
                    </m:sSub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𝑚</m:t>
                        </m:r>
                        <m:d>
                          <m:d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d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𝑚</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e>
                        </m:d>
                      </m:num>
                      <m:den>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den>
                    </m:f>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,调高电子的能量后,光谱线数目为</a:t>
                </a:r>
                <a14:m>
                  <m:oMath xmlns:m="http://schemas.openxmlformats.org/officeDocument/2006/math">
                    <m:sSubSup>
                      <m:sSubSupPr>
                        <m:ctrlPr>
                          <a:rPr lang="en-US" altLang="zh-CN" sz="2000" b="0" i="1">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ctrlPr>
                      </m:sSubSupPr>
                      <m:e>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C</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𝑛</m:t>
                        </m:r>
                      </m:sub>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p>
                    </m:sSub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𝑛</m:t>
                        </m:r>
                        <m:d>
                          <m:d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d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𝑛</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e>
                        </m:d>
                      </m:num>
                      <m:den>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den>
                    </m:f>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.由题意有</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4000"/>
                  </a:lnSpc>
                </a:pPr>
                <a14:m>
                  <m:oMath xmlns:m="http://schemas.openxmlformats.org/officeDocument/2006/math">
                    <m:sSubSup>
                      <m:sSubSupPr>
                        <m:ctrlPr>
                          <a:rPr lang="en-US" altLang="zh-CN" sz="2000" b="0" i="1">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ctrlPr>
                      </m:sSubSupPr>
                      <m:e>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C</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𝑛</m:t>
                        </m:r>
                      </m:sub>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p>
                    </m:sSub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bSup>
                      <m:sSubSupPr>
                        <m:ctrlPr>
                          <a:rPr lang="en-US" altLang="zh-CN" sz="2000" b="0" i="1">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ctrlPr>
                      </m:sSubSupPr>
                      <m:e>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C</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𝑚</m:t>
                        </m:r>
                      </m:sub>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p>
                    </m:sSub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5</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,解得</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𝑛</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4</m:t>
                    </m:r>
                  </m:oMath>
                </a14:m>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𝑚</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或</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𝑛</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6</m:t>
                    </m:r>
                  </m:oMath>
                </a14:m>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𝑚</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5</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,故当</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Δ</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𝑛</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𝐸</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4</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𝐸</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𝐸</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&lt;</m:t>
                    </m:r>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𝐸</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5</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𝐸</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；当</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800"/>
                  </a:lnSpc>
                </a:pP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Δ</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𝑛</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𝐸</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6</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𝐸</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𝐸</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&lt;</m:t>
                    </m:r>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𝐸</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7</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𝐸</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,A正确.</a:t>
                </a:r>
                <a:endParaRPr lang="en-US" altLang="zh-CN" sz="2200" dirty="0"/>
              </a:p>
            </p:txBody>
          </p:sp>
        </mc:Choice>
        <mc:Fallback>
          <p:sp>
            <p:nvSpPr>
              <p:cNvPr id="2" name="QC_6_AS.31_1#59c59ca23?vop=1&amp;vop=1&amp;pid=bfa698983&amp;color=0,0,0&amp;bt=1&amp;bbb=1&amp;hb=1"/>
              <p:cNvSpPr>
                <a:spLocks noRot="1" noChangeAspect="1" noMove="1" noResize="1" noEditPoints="1" noAdjustHandles="1" noChangeArrowheads="1" noChangeShapeType="1" noTextEdit="1"/>
              </p:cNvSpPr>
              <p:nvPr/>
            </p:nvSpPr>
            <p:spPr>
              <a:xfrm>
                <a:off x="722376" y="969264"/>
                <a:ext cx="10753344" cy="1444879"/>
              </a:xfrm>
              <a:prstGeom prst="rect">
                <a:avLst/>
              </a:prstGeom>
              <a:blipFill rotWithShape="1">
                <a:blip r:embed="rId1"/>
                <a:stretch>
                  <a:fillRect l="-4" t="-18" b="-3700"/>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6_EX.32_1#59c59ca23?vop=1&amp;vop=1&amp;pid=bfa698983&amp;color=0,0,0&amp;bt=1&amp;bbb=1&amp;hb=1"/>
              <p:cNvSpPr/>
              <p:nvPr/>
            </p:nvSpPr>
            <p:spPr>
              <a:xfrm>
                <a:off x="722376" y="969264"/>
                <a:ext cx="10753344" cy="1834134"/>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易错分析</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要注意区分一群氢原子与一个氢原子跃迁时辐射的光子种类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.大量处于</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𝑛</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激发态的氢原子向基态跃</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4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迁时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,最多可辐射</a:t>
                </a:r>
                <a14:m>
                  <m:oMath xmlns:m="http://schemas.openxmlformats.org/officeDocument/2006/math">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𝑛</m:t>
                        </m:r>
                        <m:d>
                          <m:d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d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𝑛</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e>
                        </m:d>
                      </m:num>
                      <m:den>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den>
                    </m:f>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种不同频率的光子.一个处于</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𝑛</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激发态的氢原子向基态跃迁时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,最多可辐射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14:m>
                  <m:oMath xmlns:m="http://schemas.openxmlformats.org/officeDocument/2006/math">
                    <m:d>
                      <m:d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d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𝑛</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e>
                    </m:d>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种不同频率的光子.</a:t>
                </a:r>
                <a:endParaRPr lang="en-US" altLang="zh-CN" sz="2000" dirty="0"/>
              </a:p>
            </p:txBody>
          </p:sp>
        </mc:Choice>
        <mc:Fallback>
          <p:sp>
            <p:nvSpPr>
              <p:cNvPr id="2" name="QC_6_EX.32_1#59c59ca23?vop=1&amp;vop=1&amp;pid=bfa698983&amp;color=0,0,0&amp;bt=1&amp;bbb=1&amp;hb=1"/>
              <p:cNvSpPr>
                <a:spLocks noRot="1" noChangeAspect="1" noMove="1" noResize="1" noEditPoints="1" noAdjustHandles="1" noChangeArrowheads="1" noChangeShapeType="1" noTextEdit="1"/>
              </p:cNvSpPr>
              <p:nvPr/>
            </p:nvSpPr>
            <p:spPr>
              <a:xfrm>
                <a:off x="722376" y="969264"/>
                <a:ext cx="10753344" cy="1834134"/>
              </a:xfrm>
              <a:prstGeom prst="rect">
                <a:avLst/>
              </a:prstGeom>
              <a:blipFill rotWithShape="1">
                <a:blip r:embed="rId1"/>
                <a:stretch>
                  <a:fillRect l="-4" t="-14" b="-2465"/>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58b97eef6.fixed?pid=8a774a2f8&amp;color=100,146,38"/>
          <p:cNvSpPr/>
          <p:nvPr/>
        </p:nvSpPr>
        <p:spPr>
          <a:xfrm>
            <a:off x="6181344" y="950976"/>
            <a:ext cx="969264" cy="1197864"/>
          </a:xfrm>
          <a:prstGeom prst="rect">
            <a:avLst/>
          </a:prstGeom>
          <a:noFill/>
        </p:spPr>
        <p:txBody>
          <a:bodyPr wrap="square" lIns="0" tIns="0" rIns="0" bIns="0" rtlCol="0" anchor="ctr"/>
          <a:lstStyle/>
          <a:p>
            <a:pPr algn="l" latinLnBrk="1">
              <a:lnSpc>
                <a:spcPct val="1000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4</a:t>
            </a:r>
            <a:endParaRPr lang="en-US" altLang="zh-CN" sz="7200" dirty="0"/>
          </a:p>
        </p:txBody>
      </p:sp>
      <p:sp>
        <p:nvSpPr>
          <p:cNvPr id="3" name="C_3#58b97eef6.fixed?pid=8a774a2f8&amp;color=255,255,255&amp;bbb=1"/>
          <p:cNvSpPr/>
          <p:nvPr/>
        </p:nvSpPr>
        <p:spPr>
          <a:xfrm>
            <a:off x="0" y="3493008"/>
            <a:ext cx="12188952" cy="768096"/>
          </a:xfrm>
          <a:prstGeom prst="rect">
            <a:avLst/>
          </a:prstGeom>
          <a:noFill/>
        </p:spPr>
        <p:txBody>
          <a:bodyPr wrap="none" lIns="0" tIns="0" rIns="0" bIns="0" rtlCol="0" anchor="ctr"/>
          <a:lstStyle/>
          <a:p>
            <a:pPr algn="ctr" latinLnBrk="1">
              <a:lnSpc>
                <a:spcPts val="5400"/>
              </a:lnSpc>
            </a:pP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第4节</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氢原子光谱和玻尔的原子模型</a:t>
            </a:r>
            <a:endParaRPr lang="en-US" altLang="zh-CN" sz="4400" dirty="0"/>
          </a:p>
        </p:txBody>
      </p:sp>
      <p:pic>
        <p:nvPicPr>
          <p:cNvPr id="4" name="C_3#58b97eef6.fixed?pid=8a774a2f8&amp;color=0,0,0&amp;tib=255,255,255" descr="preencoded.png"/>
          <p:cNvPicPr>
            <a:picLocks noChangeAspect="1"/>
          </p:cNvPicPr>
          <p:nvPr/>
        </p:nvPicPr>
        <p:blipFill>
          <a:blip r:embed="rId1"/>
          <a:stretch>
            <a:fillRect/>
          </a:stretch>
        </p:blipFill>
        <p:spPr>
          <a:xfrm>
            <a:off x="9939528" y="4507992"/>
            <a:ext cx="438912" cy="438912"/>
          </a:xfrm>
          <a:prstGeom prst="rect">
            <a:avLst/>
          </a:prstGeom>
        </p:spPr>
      </p:pic>
      <p:sp>
        <p:nvSpPr>
          <p:cNvPr id="5" name="C_3_BD#58b97eef6.fixed?pid=8a774a2f8&amp;color=255,255,255&amp;bbb=1"/>
          <p:cNvSpPr/>
          <p:nvPr/>
        </p:nvSpPr>
        <p:spPr>
          <a:xfrm>
            <a:off x="10460736" y="4379944"/>
            <a:ext cx="1709928" cy="566992"/>
          </a:xfrm>
          <a:prstGeom prst="rect">
            <a:avLst/>
          </a:prstGeom>
          <a:noFill/>
        </p:spPr>
        <p:txBody>
          <a:bodyPr wrap="none" lIns="0" tIns="0" rIns="0" bIns="0" rtlCol="0" anchor="ctr"/>
          <a:lstStyle/>
          <a:p>
            <a:pPr algn="l" latinLnBrk="1">
              <a:lnSpc>
                <a:spcPts val="5000"/>
              </a:lnSpc>
            </a:pPr>
            <a:r>
              <a:rPr lang="en-US" altLang="zh-CN" sz="2800" b="1" i="0" dirty="0">
                <a:solidFill>
                  <a:srgbClr val="FFFFFF"/>
                </a:solidFill>
                <a:latin typeface="黑体" panose="02010609060101010101" charset="-122"/>
                <a:ea typeface="黑体" panose="02010609060101010101" charset="-122"/>
                <a:cs typeface="黑体" panose="02010609060101010101" pitchFamily="34" charset="-120"/>
              </a:rPr>
              <a:t>刷提升</a:t>
            </a:r>
            <a:endParaRPr lang="en-US" altLang="zh-CN" sz="2800" dirty="0"/>
          </a:p>
        </p:txBody>
      </p:sp>
    </p:spTree>
  </p:cSld>
  <p:clrMapOvr>
    <a:masterClrMapping/>
  </p:clrMapOvr>
  <p:transition>
    <p:fade/>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BD.33_1#392facd28?vop=1&amp;pid=58b97eef6&amp;color=0,0,0&amp;bt=1&amp;bbb=1&amp;hb=1"/>
              <p:cNvSpPr/>
              <p:nvPr/>
            </p:nvSpPr>
            <p:spPr>
              <a:xfrm>
                <a:off x="722376" y="97200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1.巴耳末系是指大量氢原子由高能级向</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𝑛</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能级跃迁时发出的光谱线.现有大量处于</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𝑛</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5</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能级的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氢原子向低能级跃迁</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发出的光中巴耳末系的谱线数与全部的谱线数之比为(</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4_BD.33_1#392facd28?vop=1&amp;pid=58b97eef6&amp;color=0,0,0&amp;bt=1&amp;bbb=1&amp;hb=1"/>
              <p:cNvSpPr>
                <a:spLocks noRot="1" noChangeAspect="1" noMove="1" noResize="1" noEditPoints="1" noAdjustHandles="1" noChangeArrowheads="1" noChangeShapeType="1" noTextEdit="1"/>
              </p:cNvSpPr>
              <p:nvPr/>
            </p:nvSpPr>
            <p:spPr>
              <a:xfrm>
                <a:off x="722376" y="972000"/>
                <a:ext cx="10753344" cy="843153"/>
              </a:xfrm>
              <a:prstGeom prst="rect">
                <a:avLst/>
              </a:prstGeom>
              <a:blipFill rotWithShape="1">
                <a:blip r:embed="rId1"/>
                <a:stretch>
                  <a:fillRect l="-4" t="-53" r="-242" b="-5384"/>
                </a:stretch>
              </a:blipFill>
            </p:spPr>
            <p:txBody>
              <a:bodyPr/>
              <a:lstStyle/>
              <a:p>
                <a:r>
                  <a:rPr lang="zh-CN" altLang="en-US">
                    <a:noFill/>
                  </a:rPr>
                  <a:t> </a:t>
                </a:r>
              </a:p>
            </p:txBody>
          </p:sp>
        </mc:Fallback>
      </mc:AlternateContent>
      <p:sp>
        <p:nvSpPr>
          <p:cNvPr id="3" name="QC_4_AN.34_1#392facd28.bracket?vop=1&amp;pid=58b97eef6&amp;color=0,0,0&amp;vpa=11"/>
          <p:cNvSpPr/>
          <p:nvPr/>
        </p:nvSpPr>
        <p:spPr>
          <a:xfrm>
            <a:off x="9304401" y="1410150"/>
            <a:ext cx="357188"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mc:AlternateContent xmlns:mc="http://schemas.openxmlformats.org/markup-compatibility/2006">
        <mc:Choice xmlns:a14="http://schemas.microsoft.com/office/drawing/2010/main" Requires="a14">
          <p:sp>
            <p:nvSpPr>
              <p:cNvPr id="4" name="QC_4_BD.33_2#392facd28.choices?vop=1&amp;pid=58b97eef6&amp;color=0,0,0&amp;bbb=1"/>
              <p:cNvSpPr/>
              <p:nvPr/>
            </p:nvSpPr>
            <p:spPr>
              <a:xfrm>
                <a:off x="722376" y="1824677"/>
                <a:ext cx="10753344" cy="594043"/>
              </a:xfrm>
              <a:prstGeom prst="rect">
                <a:avLst/>
              </a:prstGeom>
              <a:noFill/>
            </p:spPr>
            <p:txBody>
              <a:bodyPr wrap="none" lIns="0" tIns="0" rIns="0" bIns="0" rtlCol="0" anchor="t"/>
              <a:lstStyle/>
              <a:p>
                <a:pPr latinLnBrk="1">
                  <a:lnSpc>
                    <a:spcPts val="5100"/>
                  </a:lnSpc>
                  <a:tabLst>
                    <a:tab pos="2814955" algn="l"/>
                    <a:tab pos="5591810" algn="l"/>
                    <a:tab pos="8267065"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14:m>
                  <m:oMath xmlns:m="http://schemas.openxmlformats.org/officeDocument/2006/math">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4</m:t>
                        </m:r>
                      </m:num>
                      <m:den>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15</m:t>
                        </m:r>
                      </m:den>
                    </m:f>
                  </m:oMath>
                </a14:m>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num>
                      <m:den>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10</m:t>
                        </m:r>
                      </m:den>
                    </m:f>
                  </m:oMath>
                </a14:m>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num>
                      <m:den>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5</m:t>
                        </m:r>
                      </m:den>
                    </m:f>
                  </m:oMath>
                </a14:m>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num>
                      <m:den>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5</m:t>
                        </m:r>
                      </m:den>
                    </m:f>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p:txBody>
          </p:sp>
        </mc:Choice>
        <mc:Fallback>
          <p:sp>
            <p:nvSpPr>
              <p:cNvPr id="4" name="QC_4_BD.33_2#392facd28.choices?vop=1&amp;pid=58b97eef6&amp;color=0,0,0&amp;bbb=1"/>
              <p:cNvSpPr>
                <a:spLocks noRot="1" noChangeAspect="1" noMove="1" noResize="1" noEditPoints="1" noAdjustHandles="1" noChangeArrowheads="1" noChangeShapeType="1" noTextEdit="1"/>
              </p:cNvSpPr>
              <p:nvPr/>
            </p:nvSpPr>
            <p:spPr>
              <a:xfrm>
                <a:off x="722376" y="1824677"/>
                <a:ext cx="10753344" cy="594043"/>
              </a:xfrm>
              <a:prstGeom prst="rect">
                <a:avLst/>
              </a:prstGeom>
              <a:blipFill rotWithShape="1">
                <a:blip r:embed="rId2"/>
                <a:stretch>
                  <a:fillRect l="-4" t="-54" b="-8978"/>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AS.35_1#392facd28?vop=1&amp;vop=1&amp;pid=58b97eef6&amp;color=0,0,0&amp;bt=1&amp;bbb=1&amp;hb=1"/>
              <p:cNvSpPr/>
              <p:nvPr/>
            </p:nvSpPr>
            <p:spPr>
              <a:xfrm>
                <a:off x="722376" y="972000"/>
                <a:ext cx="10753344" cy="1524318"/>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大量处于</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𝑛</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5</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能级的氢原子向低能级跃迁时辐射出的全部谱线数为</a:t>
                </a:r>
                <a14:m>
                  <m:oMath xmlns:m="http://schemas.openxmlformats.org/officeDocument/2006/math">
                    <m:sSubSup>
                      <m:sSubSupPr>
                        <m:ctrlPr>
                          <a:rPr lang="en-US" altLang="zh-CN" sz="2000" b="0" i="1">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ctrlPr>
                      </m:sSubSupPr>
                      <m:e>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C</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5</m:t>
                        </m:r>
                      </m:sub>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p>
                    </m:sSub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10</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条</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,属于巴耳末</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4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系的有</a:t>
                </a:r>
                <a14:m>
                  <m:oMath xmlns:m="http://schemas.openxmlformats.org/officeDocument/2006/math">
                    <m:d>
                      <m:dPr>
                        <m:begChr m:val=""/>
                        <m:endChr m:val=""/>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d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𝑛</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5</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𝑛</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e>
                    </m:d>
                  </m:oMath>
                </a14:m>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d>
                      <m:dPr>
                        <m:begChr m:val=""/>
                        <m:endChr m:val=""/>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d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𝑛</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4</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𝑛</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e>
                    </m:d>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a:t>
                </a:r>
                <a14:m>
                  <m:oMath xmlns:m="http://schemas.openxmlformats.org/officeDocument/2006/math">
                    <m:d>
                      <m:dPr>
                        <m:begChr m:val=""/>
                        <m:endChr m:val=""/>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d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𝑛</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𝑛</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e>
                    </m:d>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,则巴耳末系的谱线数与全部的谱线数之比</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42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a:t>
                </a:r>
                <a14:m>
                  <m:oMath xmlns:m="http://schemas.openxmlformats.org/officeDocument/2006/math">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num>
                      <m:den>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10</m:t>
                        </m:r>
                      </m:den>
                    </m:f>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,选项B正确.</a:t>
                </a:r>
                <a:endParaRPr lang="en-US" altLang="zh-CN" sz="2200" dirty="0"/>
              </a:p>
            </p:txBody>
          </p:sp>
        </mc:Choice>
        <mc:Fallback>
          <p:sp>
            <p:nvSpPr>
              <p:cNvPr id="2" name="QC_4_AS.35_1#392facd28?vop=1&amp;vop=1&amp;pid=58b97eef6&amp;color=0,0,0&amp;bt=1&amp;bbb=1&amp;hb=1"/>
              <p:cNvSpPr>
                <a:spLocks noRot="1" noChangeAspect="1" noMove="1" noResize="1" noEditPoints="1" noAdjustHandles="1" noChangeArrowheads="1" noChangeShapeType="1" noTextEdit="1"/>
              </p:cNvSpPr>
              <p:nvPr/>
            </p:nvSpPr>
            <p:spPr>
              <a:xfrm>
                <a:off x="722376" y="972000"/>
                <a:ext cx="10753344" cy="1524318"/>
              </a:xfrm>
              <a:prstGeom prst="rect">
                <a:avLst/>
              </a:prstGeom>
              <a:blipFill rotWithShape="1">
                <a:blip r:embed="rId1"/>
                <a:stretch>
                  <a:fillRect l="-4" t="-30" r="-703" b="-1616"/>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BD.36_1#8a01c7d7e?vop=1&amp;pid=58b97eef6&amp;color=0,0,0&amp;bt=1&amp;bbb=1&amp;hb=1"/>
              <p:cNvSpPr/>
              <p:nvPr/>
            </p:nvSpPr>
            <p:spPr>
              <a:xfrm>
                <a:off x="722376" y="972000"/>
                <a:ext cx="10753344" cy="2240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2.图中画出了氢原子的4个能级，并注明了相应的能量</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𝐸</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.处在</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𝑛</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4</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能级的1</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200个氢原子向低能</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级跃迁时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，能够发出若干种不同频率的光子.若这些受激氢原子最后都回到基态</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，假定处在量子数</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8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𝑛</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的激发态的氢原子跃迁到各较低能级的原子数都是处在该激发态能级上的原子总数的</a:t>
                </a:r>
                <a14:m>
                  <m:oMath xmlns:m="http://schemas.openxmlformats.org/officeDocument/2006/math">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num>
                      <m:den>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𝑛</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den>
                    </m:f>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，已</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知金属钾的逸出功为</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22</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eV</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.则在此过程中发出的光子</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，能够从金属钾的表面打出光电子的光子</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数为(</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4_BD.36_1#8a01c7d7e?vop=1&amp;pid=58b97eef6&amp;color=0,0,0&amp;bt=1&amp;bbb=1&amp;hb=1"/>
              <p:cNvSpPr>
                <a:spLocks noRot="1" noChangeAspect="1" noMove="1" noResize="1" noEditPoints="1" noAdjustHandles="1" noChangeArrowheads="1" noChangeShapeType="1" noTextEdit="1"/>
              </p:cNvSpPr>
              <p:nvPr/>
            </p:nvSpPr>
            <p:spPr>
              <a:xfrm>
                <a:off x="722376" y="972000"/>
                <a:ext cx="10753344" cy="2240153"/>
              </a:xfrm>
              <a:prstGeom prst="rect">
                <a:avLst/>
              </a:prstGeom>
              <a:blipFill rotWithShape="1">
                <a:blip r:embed="rId1"/>
                <a:stretch>
                  <a:fillRect l="-4" t="-20" r="-968" b="-2027"/>
                </a:stretch>
              </a:blipFill>
            </p:spPr>
            <p:txBody>
              <a:bodyPr/>
              <a:lstStyle/>
              <a:p>
                <a:r>
                  <a:rPr lang="zh-CN" altLang="en-US">
                    <a:noFill/>
                  </a:rPr>
                  <a:t> </a:t>
                </a:r>
              </a:p>
            </p:txBody>
          </p:sp>
        </mc:Fallback>
      </mc:AlternateContent>
      <p:sp>
        <p:nvSpPr>
          <p:cNvPr id="3" name="QC_4_AN.37_1#8a01c7d7e.bracket?vop=1&amp;pid=58b97eef6&amp;color=0,0,0&amp;vpa=12"/>
          <p:cNvSpPr/>
          <p:nvPr/>
        </p:nvSpPr>
        <p:spPr>
          <a:xfrm>
            <a:off x="1430401" y="2807150"/>
            <a:ext cx="35560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pic>
        <p:nvPicPr>
          <p:cNvPr id="4" name="QC_4_BD.36_2#8a01c7d7e?vop=1&amp;pid=58b97eef6&amp;color=0,0,0&amp;tib=255,255,255"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9288018" y="3350264"/>
            <a:ext cx="2286000" cy="1892808"/>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5" name="QC_4_BD.36_3#8a01c7d7e.choices?vop=1&amp;pid=58b97eef6&amp;color=0,0,0&amp;bbb=1"/>
          <p:cNvSpPr/>
          <p:nvPr/>
        </p:nvSpPr>
        <p:spPr>
          <a:xfrm>
            <a:off x="712851" y="3429004"/>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200</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000</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600"/>
              </a:lnSpc>
              <a:tabLst>
                <a:tab pos="2760980" algn="l"/>
                <a:tab pos="5483860" algn="l"/>
                <a:tab pos="821944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600</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400</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AS.38_1#8a01c7d7e?vop=1&amp;vop=1&amp;pid=58b97eef6&amp;color=0,0,0&amp;bt=1&amp;bbb=1&amp;hb=1"/>
              <p:cNvSpPr/>
              <p:nvPr/>
            </p:nvSpPr>
            <p:spPr>
              <a:xfrm>
                <a:off x="722376" y="972000"/>
                <a:ext cx="10753344" cy="5393309"/>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根据题中信息,处在量子数为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4的激发态的氢原子跃迁到各较低能级的原子数都是处在该激</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51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发态能级上的原子总数的</a:t>
                </a:r>
                <a14:m>
                  <m:oMath xmlns:m="http://schemas.openxmlformats.org/officeDocument/2006/math">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num>
                      <m:den>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den>
                    </m:f>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,即向量子数为2、3的激发态和基态跃迁的原子数都是</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200</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num>
                      <m:den>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den>
                    </m:f>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400</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00" b="0" i="0" kern="0" spc="-99900">
                  <a:solidFill>
                    <a:srgbClr val="FFFFFF"/>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个）,发出光子数为</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𝑁</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4</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400</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200</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（个）,同理,处在量子数为3的激发态的</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400个氢原子</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51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跃迁到量子数为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2的激发态和基态的原子数都是</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400</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num>
                      <m:den>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den>
                    </m:f>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200</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（个</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）,发出光子数为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𝑁</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200</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400</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（个）,处在量子数为2的激发态的</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400</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200</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600</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（个</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）氢原子跃迁到基态</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的原子数是</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600</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600</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（个）,发出光子数为</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𝑁</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600</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个</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，则此过程中发出的光子总数为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𝑁</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𝑁</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4</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𝑁</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𝑁</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200</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个.处在</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𝑛</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4</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能级的一群氢原子向低能级跃迁时能发出不同光子的数目</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a:t>
                </a:r>
                <a14:m>
                  <m:oMath xmlns:m="http://schemas.openxmlformats.org/officeDocument/2006/math">
                    <m:sSubSup>
                      <m:sSubSupPr>
                        <m:ctrlPr>
                          <a:rPr lang="en-US" altLang="zh-CN" sz="2000" b="0" i="1">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ctrlPr>
                      </m:sSubSupPr>
                      <m:e>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C</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4</m:t>
                        </m:r>
                      </m:sub>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p>
                    </m:sSub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6</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种,从</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𝑛</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4</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能级跃迁到</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𝑛</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能级辐射的光子能量为</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𝐸</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43</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𝐸</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4</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𝐸</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66</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eV</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𝑛</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能级</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跃迁到</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𝑛</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能级辐射的光子能量为</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𝐸</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32</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𝐸</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𝐸</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89</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eV</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,均小于</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22</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eV</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,不能使金属钾发生光</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电效应</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,同理可知其他四种光子能量都大于</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22</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eV</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，所以在此过程中能够从金属钾的表面打出光</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电子的光子数为</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𝑁</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𝑁</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400</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200</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600</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（个）.故C正确.</a:t>
                </a:r>
                <a:endParaRPr lang="en-US" altLang="zh-CN" sz="2200" dirty="0"/>
              </a:p>
            </p:txBody>
          </p:sp>
        </mc:Choice>
        <mc:Fallback>
          <p:sp>
            <p:nvSpPr>
              <p:cNvPr id="2" name="QC_4_AS.38_1#8a01c7d7e?vop=1&amp;vop=1&amp;pid=58b97eef6&amp;color=0,0,0&amp;bt=1&amp;bbb=1&amp;hb=1"/>
              <p:cNvSpPr>
                <a:spLocks noRot="1" noChangeAspect="1" noMove="1" noResize="1" noEditPoints="1" noAdjustHandles="1" noChangeArrowheads="1" noChangeShapeType="1" noTextEdit="1"/>
              </p:cNvSpPr>
              <p:nvPr/>
            </p:nvSpPr>
            <p:spPr>
              <a:xfrm>
                <a:off x="722376" y="972000"/>
                <a:ext cx="10753344" cy="5393309"/>
              </a:xfrm>
              <a:prstGeom prst="rect">
                <a:avLst/>
              </a:prstGeom>
              <a:blipFill rotWithShape="1">
                <a:blip r:embed="rId1"/>
                <a:stretch>
                  <a:fillRect l="-4" t="-8" r="-1382" b="-776"/>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2">
                                            <p:txEl>
                                              <p:pRg st="8" end="8"/>
                                            </p:txEl>
                                          </p:spTgt>
                                        </p:tgtEl>
                                        <p:attrNameLst>
                                          <p:attrName>style.visibility</p:attrName>
                                        </p:attrNameLst>
                                      </p:cBhvr>
                                      <p:to>
                                        <p:strVal val="visible"/>
                                      </p:to>
                                    </p:set>
                                    <p:animEffect transition="in" filter="fade">
                                      <p:cBhvr>
                                        <p:cTn id="34" dur="500"/>
                                        <p:tgtEl>
                                          <p:spTgt spid="2">
                                            <p:txEl>
                                              <p:pRg st="8" end="8"/>
                                            </p:txEl>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2">
                                            <p:txEl>
                                              <p:pRg st="9" end="9"/>
                                            </p:txEl>
                                          </p:spTgt>
                                        </p:tgtEl>
                                        <p:attrNameLst>
                                          <p:attrName>style.visibility</p:attrName>
                                        </p:attrNameLst>
                                      </p:cBhvr>
                                      <p:to>
                                        <p:strVal val="visible"/>
                                      </p:to>
                                    </p:set>
                                    <p:animEffect transition="in" filter="fade">
                                      <p:cBhvr>
                                        <p:cTn id="37" dur="500"/>
                                        <p:tgtEl>
                                          <p:spTgt spid="2">
                                            <p:txEl>
                                              <p:pRg st="9" end="9"/>
                                            </p:txEl>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2">
                                            <p:txEl>
                                              <p:pRg st="10" end="10"/>
                                            </p:txEl>
                                          </p:spTgt>
                                        </p:tgtEl>
                                        <p:attrNameLst>
                                          <p:attrName>style.visibility</p:attrName>
                                        </p:attrNameLst>
                                      </p:cBhvr>
                                      <p:to>
                                        <p:strVal val="visible"/>
                                      </p:to>
                                    </p:set>
                                    <p:animEffect transition="in" filter="fade">
                                      <p:cBhvr>
                                        <p:cTn id="40" dur="500"/>
                                        <p:tgtEl>
                                          <p:spTgt spid="2">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_1#235c753e5?vop=1&amp;pid=c392fbd22&amp;color=0,0,0&amp;bt=1&amp;bbb=1"/>
          <p:cNvSpPr/>
          <p:nvPr/>
        </p:nvSpPr>
        <p:spPr>
          <a:xfrm>
            <a:off x="722376" y="96926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有关光谱的说法中正确的是(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2_1#235c753e5.bracket?vop=1&amp;pid=c392fbd22&amp;color=0,0,0&amp;vpa=1"/>
          <p:cNvSpPr/>
          <p:nvPr/>
        </p:nvSpPr>
        <p:spPr>
          <a:xfrm>
            <a:off x="4168839" y="969265"/>
            <a:ext cx="385763"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sp>
        <p:nvSpPr>
          <p:cNvPr id="4" name="QC_5_BD.1_2#235c753e5.choices?vop=1&amp;pid=c392fbd22&amp;color=0,0,0&amp;bbb=1"/>
          <p:cNvSpPr/>
          <p:nvPr/>
        </p:nvSpPr>
        <p:spPr>
          <a:xfrm>
            <a:off x="722376" y="1436497"/>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A.太阳光谱和白炽灯光谱都是线状谱</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.根据月光的光谱可以分析出月球上有哪些元素</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.高温物体发出的光通过某物质后的光谱上的暗线反映了高温物体的组成成分</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.霓虹灯和煤气灯火焰中燃烧的钠蒸气产生的光谱是线状谱</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BD.39_1#5b98075d1?vop=1&amp;pid=58b97eef6&amp;color=0,0,0&amp;bt=1&amp;bbb=1&amp;hb=1"/>
              <p:cNvSpPr/>
              <p:nvPr/>
            </p:nvSpPr>
            <p:spPr>
              <a:xfrm>
                <a:off x="722376" y="972000"/>
                <a:ext cx="10753344" cy="17829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[吉林长春二中2025高二下期中]</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处于</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𝑛</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能级的大量氢原子向低能级跃迁辐射多种频率的光</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8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子</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，已知普朗克常量为</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ℎ</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，真空中光速为</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𝑐</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,氢原子能级公式为</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𝐸</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𝑛</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𝐸</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Sub>
                      </m:num>
                      <m:den>
                        <m:sSup>
                          <m:sSup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𝑛</m:t>
                            </m:r>
                          </m:e>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p>
                        </m:sSup>
                      </m:den>
                    </m:f>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，不同轨道半径为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𝑟</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𝑛</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p>
                      <m:sSup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𝑛</m:t>
                        </m:r>
                      </m:e>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p>
                    </m:sSup>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𝑟</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Sub>
                  </m:oMath>
                </a14:m>
                <a:r>
                  <a:rPr lang="zh-CN" altLang="en-US" sz="2000" b="0" i="0" kern="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𝑛</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，2，3，</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𝐸</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为基态能量，</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𝑟</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为处于基态时电子的轨道半径</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，则下列说法中错</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4_BD.39_1#5b98075d1?vop=1&amp;pid=58b97eef6&amp;color=0,0,0&amp;bt=1&amp;bbb=1&amp;hb=1"/>
              <p:cNvSpPr>
                <a:spLocks noRot="1" noChangeAspect="1" noMove="1" noResize="1" noEditPoints="1" noAdjustHandles="1" noChangeArrowheads="1" noChangeShapeType="1" noTextEdit="1"/>
              </p:cNvSpPr>
              <p:nvPr/>
            </p:nvSpPr>
            <p:spPr>
              <a:xfrm>
                <a:off x="722376" y="972000"/>
                <a:ext cx="10753344" cy="1782953"/>
              </a:xfrm>
              <a:prstGeom prst="rect">
                <a:avLst/>
              </a:prstGeom>
              <a:blipFill rotWithShape="1">
                <a:blip r:embed="rId1"/>
                <a:stretch>
                  <a:fillRect l="-4" t="-25" r="-655" b="-2546"/>
                </a:stretch>
              </a:blipFill>
            </p:spPr>
            <p:txBody>
              <a:bodyPr/>
              <a:lstStyle/>
              <a:p>
                <a:r>
                  <a:rPr lang="zh-CN" altLang="en-US">
                    <a:noFill/>
                  </a:rPr>
                  <a:t> </a:t>
                </a:r>
              </a:p>
            </p:txBody>
          </p:sp>
        </mc:Fallback>
      </mc:AlternateContent>
      <p:sp>
        <p:nvSpPr>
          <p:cNvPr id="3" name="QC_4_AN.40_1#5b98075d1.bracket?vop=1&amp;pid=58b97eef6&amp;color=0,0,0&amp;vpa=13"/>
          <p:cNvSpPr/>
          <p:nvPr/>
        </p:nvSpPr>
        <p:spPr>
          <a:xfrm>
            <a:off x="1671701" y="2349950"/>
            <a:ext cx="385763"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mc:AlternateContent xmlns:mc="http://schemas.openxmlformats.org/markup-compatibility/2006">
        <mc:Choice xmlns:a14="http://schemas.microsoft.com/office/drawing/2010/main" Requires="a14">
          <p:sp>
            <p:nvSpPr>
              <p:cNvPr id="4" name="QC_4_BD.39_2#5b98075d1.choices?vop=1&amp;pid=58b97eef6&amp;color=0,0,0&amp;bbb=1"/>
              <p:cNvSpPr/>
              <p:nvPr/>
            </p:nvSpPr>
            <p:spPr>
              <a:xfrm>
                <a:off x="722376" y="2815150"/>
                <a:ext cx="10753344" cy="19304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A.共产生3种不同频率的光子</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.氢原子由</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𝑛</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能级跃迁到基态时，电子电势能减小，动能增加，总能量减小</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.处于</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𝑛</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能级和处于基态的电子做圆周运动的线速度大小之比为</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a:p>
                <a:pPr latinLnBrk="1">
                  <a:lnSpc>
                    <a:spcPts val="42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.产生光子的最长波长为</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𝜆</m:t>
                        </m:r>
                      </m:e>
                      <m:sub>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4</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ℎ𝑐</m:t>
                        </m:r>
                      </m:num>
                      <m:den>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𝐸</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Sub>
                      </m:den>
                    </m:f>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p:txBody>
          </p:sp>
        </mc:Choice>
        <mc:Fallback>
          <p:sp>
            <p:nvSpPr>
              <p:cNvPr id="4" name="QC_4_BD.39_2#5b98075d1.choices?vop=1&amp;pid=58b97eef6&amp;color=0,0,0&amp;bbb=1"/>
              <p:cNvSpPr>
                <a:spLocks noRot="1" noChangeAspect="1" noMove="1" noResize="1" noEditPoints="1" noAdjustHandles="1" noChangeArrowheads="1" noChangeShapeType="1" noTextEdit="1"/>
              </p:cNvSpPr>
              <p:nvPr/>
            </p:nvSpPr>
            <p:spPr>
              <a:xfrm>
                <a:off x="722376" y="2815150"/>
                <a:ext cx="10753344" cy="1930400"/>
              </a:xfrm>
              <a:prstGeom prst="rect">
                <a:avLst/>
              </a:prstGeom>
              <a:blipFill rotWithShape="1">
                <a:blip r:embed="rId2"/>
                <a:stretch>
                  <a:fillRect l="-4" t="-10" b="10"/>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AS.41_1#5b98075d1?vop=1&amp;vop=1&amp;pid=58b97eef6&amp;color=0,0,0&amp;bt=1&amp;bbb=1&amp;hb=1"/>
              <p:cNvSpPr/>
              <p:nvPr/>
            </p:nvSpPr>
            <p:spPr>
              <a:xfrm>
                <a:off x="722376" y="972000"/>
                <a:ext cx="10753344" cy="2717800"/>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大量处于</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𝑛</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能级的氢原子向低能级跃迁,能产生3种不同频率的光子,A正确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；当氢原子从</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𝑛</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能级跃迁到基态时,电子的速率增大,动能增加,电势能减小,因向外辐射光子,总能量减小,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B正</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42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确</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；根据库仑力提供向心力,可得</a:t>
                </a:r>
                <a14:m>
                  <m:oMath xmlns:m="http://schemas.openxmlformats.org/officeDocument/2006/math">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𝑘</m:t>
                        </m:r>
                        <m:sSup>
                          <m:sSup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𝑒</m:t>
                            </m:r>
                          </m:e>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p>
                        </m:sSup>
                      </m:num>
                      <m:den>
                        <m:sSup>
                          <m:sSup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𝑟</m:t>
                            </m:r>
                          </m:e>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p>
                        </m:sSup>
                      </m:den>
                    </m:f>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𝑚</m:t>
                    </m:r>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sSup>
                          <m:sSup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𝑣</m:t>
                            </m:r>
                          </m:e>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p>
                        </m:sSup>
                      </m:num>
                      <m:den>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𝑟</m:t>
                        </m:r>
                      </m:den>
                    </m:f>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,已知</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𝑟</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𝑛</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p>
                      <m:sSup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𝑛</m:t>
                        </m:r>
                      </m:e>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p>
                    </m:sSup>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𝑟</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，则处于</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𝑛</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能级和处于基态的电子</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5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做圆周运动的线速度大小之比为</a:t>
                </a:r>
                <a14:m>
                  <m:oMath xmlns:m="http://schemas.openxmlformats.org/officeDocument/2006/math">
                    <m:rad>
                      <m:radPr>
                        <m:degHide m:val="on"/>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radPr>
                      <m:deg/>
                      <m:e>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num>
                          <m:den>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𝑟</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sub>
                            </m:sSub>
                          </m:den>
                        </m:f>
                      </m:e>
                    </m:rad>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ad>
                      <m:radPr>
                        <m:degHide m:val="on"/>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radPr>
                      <m:deg/>
                      <m:e>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num>
                          <m:den>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𝑟</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Sub>
                          </m:den>
                        </m:f>
                      </m:e>
                    </m:rad>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,C正确；产生的光子的最小频率为</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𝜈</m:t>
                        </m:r>
                      </m:e>
                      <m:sub>
                        <m:r>
                          <a:rPr lang="en-US" altLang="zh-CN" sz="2000" baseline="-10000">
                            <a:solidFill>
                              <a:srgbClr val="000000"/>
                            </a:solidFill>
                            <a:latin typeface="Cambria Math" panose="02040503050406030204" pitchFamily="34" charset="0"/>
                          </a:rPr>
                          <m:t>小</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𝐸</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𝐸</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b>
                        </m:sSub>
                      </m:num>
                      <m:den>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ℎ</m:t>
                        </m:r>
                      </m:den>
                    </m:f>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,根据</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4200"/>
                  </a:lnSpc>
                </a:pP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𝜆</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𝑐</m:t>
                        </m:r>
                      </m:num>
                      <m:den>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𝜈</m:t>
                        </m:r>
                      </m:den>
                    </m:f>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可得最长波长</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𝜆</m:t>
                        </m:r>
                      </m:e>
                      <m:sub>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36</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ℎ𝑐</m:t>
                        </m:r>
                      </m:num>
                      <m:den>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5</m:t>
                        </m:r>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𝐸</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Sub>
                      </m:den>
                    </m:f>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,D错误.本题选错误的,故选D.</a:t>
                </a:r>
                <a:endParaRPr lang="en-US" altLang="zh-CN" sz="2200" dirty="0"/>
              </a:p>
            </p:txBody>
          </p:sp>
        </mc:Choice>
        <mc:Fallback>
          <p:sp>
            <p:nvSpPr>
              <p:cNvPr id="2" name="QC_4_AS.41_1#5b98075d1?vop=1&amp;vop=1&amp;pid=58b97eef6&amp;color=0,0,0&amp;bt=1&amp;bbb=1&amp;hb=1"/>
              <p:cNvSpPr>
                <a:spLocks noRot="1" noChangeAspect="1" noMove="1" noResize="1" noEditPoints="1" noAdjustHandles="1" noChangeArrowheads="1" noChangeShapeType="1" noTextEdit="1"/>
              </p:cNvSpPr>
              <p:nvPr/>
            </p:nvSpPr>
            <p:spPr>
              <a:xfrm>
                <a:off x="722376" y="972000"/>
                <a:ext cx="10753344" cy="2717800"/>
              </a:xfrm>
              <a:prstGeom prst="rect">
                <a:avLst/>
              </a:prstGeom>
              <a:blipFill rotWithShape="1">
                <a:blip r:embed="rId1"/>
                <a:stretch>
                  <a:fillRect l="-4" t="-17" r="-461" b="17"/>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QC_4_BD.42_1#471ffa503?htil=4&amp;vop=1&amp;pid=58b97eef6&amp;color=0,0,0&amp;tib=255,255,255"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9620648" y="1054295"/>
            <a:ext cx="1819656" cy="2212848"/>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3" name="QC_4_BD.42_2#471ffa503?htil=4&amp;vop=1&amp;pid=58b97eef6&amp;color=0,0,0&amp;bt=1&amp;bbb=1&amp;hb=1"/>
              <p:cNvSpPr/>
              <p:nvPr/>
            </p:nvSpPr>
            <p:spPr>
              <a:xfrm>
                <a:off x="722376" y="972000"/>
                <a:ext cx="883310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[重庆巴蜀中学2025高二下期中</a:t>
                </a:r>
                <a:r>
                  <a:rPr lang="en-US" altLang="zh-CN" sz="2000" b="0" i="0">
                    <a:solidFill>
                      <a:srgbClr val="000000"/>
                    </a:solidFill>
                    <a:latin typeface="仿宋" panose="02010609060101010101" pitchFamily="34" charset="-122"/>
                    <a:ea typeface="仿宋" panose="02010609060101010101" pitchFamily="34" charset="-122"/>
                    <a:cs typeface="仿宋" panose="0201060906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丹麦的物理学家玻尔在原子的核式结构学说</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的基础上提出自己的能级理论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.氢原子能级图如图所示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，已知可见光的光子能量</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范围为</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62</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11</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eV</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则下列说法正确的是(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3" name="QC_4_BD.42_2#471ffa503?htil=4&amp;vop=1&amp;pid=58b97eef6&amp;color=0,0,0&amp;bt=1&amp;bbb=1&amp;hb=1"/>
              <p:cNvSpPr>
                <a:spLocks noRot="1" noChangeAspect="1" noMove="1" noResize="1" noEditPoints="1" noAdjustHandles="1" noChangeArrowheads="1" noChangeShapeType="1" noTextEdit="1"/>
              </p:cNvSpPr>
              <p:nvPr/>
            </p:nvSpPr>
            <p:spPr>
              <a:xfrm>
                <a:off x="722376" y="972000"/>
                <a:ext cx="8833104" cy="1300353"/>
              </a:xfrm>
              <a:prstGeom prst="rect">
                <a:avLst/>
              </a:prstGeom>
              <a:blipFill rotWithShape="1">
                <a:blip r:embed="rId2"/>
                <a:stretch>
                  <a:fillRect l="-4" t="-35" r="-165" b="-3491"/>
                </a:stretch>
              </a:blipFill>
            </p:spPr>
            <p:txBody>
              <a:bodyPr/>
              <a:lstStyle/>
              <a:p>
                <a:r>
                  <a:rPr lang="zh-CN" altLang="en-US">
                    <a:noFill/>
                  </a:rPr>
                  <a:t> </a:t>
                </a:r>
              </a:p>
            </p:txBody>
          </p:sp>
        </mc:Fallback>
      </mc:AlternateContent>
      <p:sp>
        <p:nvSpPr>
          <p:cNvPr id="4" name="QC_4_AN.43_1#471ffa503.bracket?vop=1&amp;pid=58b97eef6&amp;color=0,0,0&amp;vpa=14"/>
          <p:cNvSpPr/>
          <p:nvPr/>
        </p:nvSpPr>
        <p:spPr>
          <a:xfrm>
            <a:off x="5764276" y="1867350"/>
            <a:ext cx="35560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mc:AlternateContent xmlns:mc="http://schemas.openxmlformats.org/markup-compatibility/2006">
        <mc:Choice xmlns:a14="http://schemas.microsoft.com/office/drawing/2010/main" Requires="a14">
          <p:sp>
            <p:nvSpPr>
              <p:cNvPr id="5" name="QC_4_BD.42_3#471ffa503.choices?htil=4&amp;vop=1&amp;pid=58b97eef6&amp;color=0,0,0&amp;bbb=1&amp;hb=1"/>
              <p:cNvSpPr/>
              <p:nvPr/>
            </p:nvSpPr>
            <p:spPr>
              <a:xfrm>
                <a:off x="722376" y="2281877"/>
                <a:ext cx="8833104" cy="2251202"/>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A.大量氢原子从高能级向</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𝑛</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能级跃迁时，发出的光具有显著的热效应</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.大量氢原子从高能级向</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𝑛</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能级跃迁时，发出的光具有荧光效应</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.大量处于第4能级状态的氢原子，发射光的谱线在可见光范围内的有2条</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.用动能为</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𝐸</m:t>
                        </m:r>
                      </m:e>
                      <m:sub>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k</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的电子撞击一群处于基态的氢原子，能产生6种频率的光子，</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𝐸</m:t>
                        </m:r>
                      </m:e>
                      <m:sub>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k</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定等于</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12</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75</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eV</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p:txBody>
          </p:sp>
        </mc:Choice>
        <mc:Fallback>
          <p:sp>
            <p:nvSpPr>
              <p:cNvPr id="5" name="QC_4_BD.42_3#471ffa503.choices?htil=4&amp;vop=1&amp;pid=58b97eef6&amp;color=0,0,0&amp;bbb=1&amp;hb=1"/>
              <p:cNvSpPr>
                <a:spLocks noRot="1" noChangeAspect="1" noMove="1" noResize="1" noEditPoints="1" noAdjustHandles="1" noChangeArrowheads="1" noChangeShapeType="1" noTextEdit="1"/>
              </p:cNvSpPr>
              <p:nvPr/>
            </p:nvSpPr>
            <p:spPr>
              <a:xfrm>
                <a:off x="722376" y="2281877"/>
                <a:ext cx="8833104" cy="2251202"/>
              </a:xfrm>
              <a:prstGeom prst="rect">
                <a:avLst/>
              </a:prstGeom>
              <a:blipFill rotWithShape="1">
                <a:blip r:embed="rId3"/>
                <a:stretch>
                  <a:fillRect l="-4" t="-14" r="-1423" b="-2096"/>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AS.44_1#471ffa503?vop=1&amp;vop=1&amp;pid=58b97eef6&amp;color=0,0,0&amp;bt=1&amp;bbb=1&amp;hb=1"/>
              <p:cNvSpPr/>
              <p:nvPr/>
            </p:nvSpPr>
            <p:spPr>
              <a:xfrm>
                <a:off x="722376" y="972000"/>
                <a:ext cx="10753344" cy="4577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大量氢原子从高能级向</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𝑛</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能级跃迁时,发出的光子能量最大为</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13</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6</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eV</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,最小为</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10</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eV</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,比可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见光的最大光子能量</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11</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eV</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大得多,所以频率比紫光大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,发出的光不可能像红外线那样具有显著的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热效应</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,A错误；大量氢原子从高能级向</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𝑛</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能级跃迁时,发出的光子能量最大为</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51</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eV</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,小于可见</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光的最小光子能量</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62</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eV</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,为红外线,不具有荧光效应,B错误；处于第4能级状态的氢原子从</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𝑛</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4</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00" b="0" i="0" kern="0" spc="-99900">
                  <a:solidFill>
                    <a:srgbClr val="FFFFFF"/>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能级跃迁到</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𝑛</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能级时放出的光子能量分别为</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Δ</m:t>
                    </m:r>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𝐸</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𝐸</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4</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𝐸</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12</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75</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eV</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2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Δ</m:t>
                    </m:r>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𝐸</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𝐸</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4</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𝐸</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55</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eV</m:t>
                    </m:r>
                  </m:oMath>
                </a14:m>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Δ</m:t>
                    </m:r>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𝐸</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𝐸</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4</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𝐸</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66</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eV</m:t>
                    </m:r>
                  </m:oMath>
                </a14:m>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Δ</m:t>
                    </m:r>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𝐸</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4</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𝐸</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𝐸</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89</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eV</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2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Δ</m:t>
                    </m:r>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𝐸</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5</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𝐸</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𝐸</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12</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09</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eV</m:t>
                    </m:r>
                  </m:oMath>
                </a14:m>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Δ</m:t>
                    </m:r>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𝐸</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6</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𝐸</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𝐸</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10</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eV</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,由于可见光的光子能量范围为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62</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11</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eV</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,可知大量处于第4能级状态的氢原子,发射光的谱线在可见光范围内的有2条,C</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用动能为</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𝐸</m:t>
                        </m:r>
                      </m:e>
                      <m:sub>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k</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的电子撞击一群处于基态的氢原子,能产生6种频率的光子,由</a:t>
                </a:r>
                <a14:m>
                  <m:oMath xmlns:m="http://schemas.openxmlformats.org/officeDocument/2006/math">
                    <m:sSubSup>
                      <m:sSubSupPr>
                        <m:ctrlPr>
                          <a:rPr lang="en-US" altLang="zh-CN" sz="2000" b="0" i="1">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ctrlPr>
                      </m:sSubSupPr>
                      <m:e>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C</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4</m:t>
                        </m:r>
                      </m:sub>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p>
                    </m:sSub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6</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可知氢原子被激发</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到</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𝑛</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4</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的激发态,可得</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𝐸</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4</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𝐸</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𝐸</m:t>
                        </m:r>
                      </m:e>
                      <m:sub>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k</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&lt;</m:t>
                    </m:r>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𝐸</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5</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𝐸</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,即</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12</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75</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eV</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𝐸</m:t>
                        </m:r>
                      </m:e>
                      <m:sub>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k</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&lt;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13</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06</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eV</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,D错误.</a:t>
                </a:r>
                <a:endParaRPr lang="en-US" altLang="zh-CN" sz="2200" dirty="0"/>
              </a:p>
            </p:txBody>
          </p:sp>
        </mc:Choice>
        <mc:Fallback>
          <p:sp>
            <p:nvSpPr>
              <p:cNvPr id="2" name="QC_4_AS.44_1#471ffa503?vop=1&amp;vop=1&amp;pid=58b97eef6&amp;color=0,0,0&amp;bt=1&amp;bbb=1&amp;hb=1"/>
              <p:cNvSpPr>
                <a:spLocks noRot="1" noChangeAspect="1" noMove="1" noResize="1" noEditPoints="1" noAdjustHandles="1" noChangeArrowheads="1" noChangeShapeType="1" noTextEdit="1"/>
              </p:cNvSpPr>
              <p:nvPr/>
            </p:nvSpPr>
            <p:spPr>
              <a:xfrm>
                <a:off x="722376" y="972000"/>
                <a:ext cx="10753344" cy="4577334"/>
              </a:xfrm>
              <a:prstGeom prst="rect">
                <a:avLst/>
              </a:prstGeom>
              <a:blipFill rotWithShape="1">
                <a:blip r:embed="rId1"/>
                <a:stretch>
                  <a:fillRect l="-4" t="-10" r="-1819" b="-983"/>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2">
                                            <p:txEl>
                                              <p:pRg st="8" end="8"/>
                                            </p:txEl>
                                          </p:spTgt>
                                        </p:tgtEl>
                                        <p:attrNameLst>
                                          <p:attrName>style.visibility</p:attrName>
                                        </p:attrNameLst>
                                      </p:cBhvr>
                                      <p:to>
                                        <p:strVal val="visible"/>
                                      </p:to>
                                    </p:set>
                                    <p:animEffect transition="in" filter="fade">
                                      <p:cBhvr>
                                        <p:cTn id="34" dur="500"/>
                                        <p:tgtEl>
                                          <p:spTgt spid="2">
                                            <p:txEl>
                                              <p:pRg st="8" end="8"/>
                                            </p:txEl>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2">
                                            <p:txEl>
                                              <p:pRg st="9" end="9"/>
                                            </p:txEl>
                                          </p:spTgt>
                                        </p:tgtEl>
                                        <p:attrNameLst>
                                          <p:attrName>style.visibility</p:attrName>
                                        </p:attrNameLst>
                                      </p:cBhvr>
                                      <p:to>
                                        <p:strVal val="visible"/>
                                      </p:to>
                                    </p:set>
                                    <p:animEffect transition="in" filter="fade">
                                      <p:cBhvr>
                                        <p:cTn id="37" dur="500"/>
                                        <p:tgtEl>
                                          <p:spTgt spid="2">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QC_5_BD.45_1#fa0ebb255?htil=5&amp;vop=1&amp;pid=625bdd01b&amp;color=0,0,0&amp;tib=255,255,255&amp;hs=1&amp;hs=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6923929" y="1054295"/>
            <a:ext cx="4517136" cy="1673352"/>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QC_5_BD.45_2#fa0ebb255?htil=5&amp;vop=1&amp;pid=625bdd01b&amp;color=0,0,0&amp;bt=1&amp;bbb=1&amp;hb=1&amp;hs=1"/>
          <p:cNvSpPr/>
          <p:nvPr/>
        </p:nvSpPr>
        <p:spPr>
          <a:xfrm>
            <a:off x="722376" y="972000"/>
            <a:ext cx="6144768" cy="17706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[北京海淀区2025高二下调研]</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在外加电场作用下，</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原子的发射光谱中某些谱线会发生劈裂.通过观测恒星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大气中某种原子光谱谱线的劈裂效应，可以推测该恒星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大气中的电场强度的情况</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.如图所示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，发生这种效应的</a:t>
            </a:r>
            <a:endParaRPr lang="en-US" altLang="zh-CN" sz="2000" dirty="0"/>
          </a:p>
        </p:txBody>
      </p:sp>
      <p:sp>
        <p:nvSpPr>
          <p:cNvPr id="4" name="QC_5_AN.46_1#fa0ebb255.bracket?vop=1&amp;pid=625bdd01b&amp;color=0,0,0&amp;vpa=15"/>
          <p:cNvSpPr/>
          <p:nvPr/>
        </p:nvSpPr>
        <p:spPr>
          <a:xfrm>
            <a:off x="10890314" y="3288352"/>
            <a:ext cx="357188"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mc:AlternateContent xmlns:mc="http://schemas.openxmlformats.org/markup-compatibility/2006">
        <mc:Choice xmlns:a14="http://schemas.microsoft.com/office/drawing/2010/main" Requires="a14">
          <p:sp>
            <p:nvSpPr>
              <p:cNvPr id="5" name="QC_5_BD.45_3#fa0ebb255.choices?vop=1&amp;pid=625bdd01b&amp;color=0,0,0&amp;bbb=1&amp;hb=1"/>
              <p:cNvSpPr/>
              <p:nvPr/>
            </p:nvSpPr>
            <p:spPr>
              <a:xfrm>
                <a:off x="722376" y="3746949"/>
                <a:ext cx="10753344" cy="22659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A.根据恒星劈裂谱线的偏振状态可推测该恒星大气中的电场强度的大小</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.外加电场也可使恒星大气中某种原子光谱的吸收谱线发生劈裂</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.若这种劈裂效应满足</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Δ</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𝜀</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𝜇</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𝐸</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，则式中</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𝜇</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的单位为</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A</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s</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.若外加电场强度的大小增加一倍</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，则从劈裂后的能级跃迁至基态能级发射光子的频率一定增加</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一倍</a:t>
                </a:r>
                <a:endParaRPr lang="en-US" altLang="zh-CN" sz="2000" dirty="0"/>
              </a:p>
            </p:txBody>
          </p:sp>
        </mc:Choice>
        <mc:Fallback>
          <p:sp>
            <p:nvSpPr>
              <p:cNvPr id="5" name="QC_5_BD.45_3#fa0ebb255.choices?vop=1&amp;pid=625bdd01b&amp;color=0,0,0&amp;bbb=1&amp;hb=1"/>
              <p:cNvSpPr>
                <a:spLocks noRot="1" noChangeAspect="1" noMove="1" noResize="1" noEditPoints="1" noAdjustHandles="1" noChangeArrowheads="1" noChangeShapeType="1" noTextEdit="1"/>
              </p:cNvSpPr>
              <p:nvPr/>
            </p:nvSpPr>
            <p:spPr>
              <a:xfrm>
                <a:off x="722376" y="3746949"/>
                <a:ext cx="10753344" cy="2265934"/>
              </a:xfrm>
              <a:prstGeom prst="rect">
                <a:avLst/>
              </a:prstGeom>
              <a:blipFill rotWithShape="1">
                <a:blip r:embed="rId2"/>
                <a:stretch>
                  <a:fillRect l="-4" t="-20" r="-407" b="-1987"/>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6" name="QC_5_BD.45_2#fa0ebb255?htil=5&amp;vop=1&amp;pid=625bdd01b&amp;color=0,0,0&amp;bt=1&amp;bbb=1&amp;hb=1&amp;hs=1"/>
              <p:cNvSpPr/>
              <p:nvPr/>
            </p:nvSpPr>
            <p:spPr>
              <a:xfrm>
                <a:off x="722376" y="2850202"/>
                <a:ext cx="10752014" cy="843153"/>
              </a:xfrm>
              <a:prstGeom prst="rect">
                <a:avLst/>
              </a:prstGeom>
              <a:noFill/>
            </p:spPr>
            <p:txBody>
              <a:bodyPr wrap="none" lIns="0" tIns="0" rIns="0" bIns="0" rtlCol="0" anchor="t"/>
              <a:lstStyle/>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原子光谱的能级裂距</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Δ</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𝜀</m:t>
                    </m:r>
                  </m:oMath>
                </a14:m>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（原子能级劈裂后相邻两个能级间的能量差值</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）与外加电场强度的大小</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𝐸</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00" b="0" i="0" kern="0" spc="-99900">
                  <a:solidFill>
                    <a:srgbClr val="FFFFFF"/>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成正比，且该效应劈裂谱线的偏振状态与电场方向有关.根据上述信息</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下列说法正确的是(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6" name="QC_5_BD.45_2#fa0ebb255?htil=5&amp;vop=1&amp;pid=625bdd01b&amp;color=0,0,0&amp;bt=1&amp;bbb=1&amp;hb=1&amp;hs=1"/>
              <p:cNvSpPr>
                <a:spLocks noRot="1" noChangeAspect="1" noMove="1" noResize="1" noEditPoints="1" noAdjustHandles="1" noChangeArrowheads="1" noChangeShapeType="1" noTextEdit="1"/>
              </p:cNvSpPr>
              <p:nvPr/>
            </p:nvSpPr>
            <p:spPr>
              <a:xfrm>
                <a:off x="722376" y="2850202"/>
                <a:ext cx="10752014" cy="843153"/>
              </a:xfrm>
              <a:prstGeom prst="rect">
                <a:avLst/>
              </a:prstGeom>
              <a:blipFill rotWithShape="1">
                <a:blip r:embed="rId3"/>
                <a:stretch>
                  <a:fillRect l="-4" t="-38" r="-774" b="-539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47_1#fa0ebb255?vop=1&amp;vop=1&amp;pid=625bdd01b&amp;color=0,0,0&amp;bt=1&amp;bbb=1&amp;hb=1"/>
              <p:cNvSpPr/>
              <p:nvPr/>
            </p:nvSpPr>
            <p:spPr>
              <a:xfrm>
                <a:off x="722376" y="972000"/>
                <a:ext cx="10753344" cy="3180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由题意可知,该效应劈裂谱线的偏振状态与电场方向有关</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,所以根据恒星劈裂谱线的偏振状态</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不可推测该恒星大气中的电场强度的大小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,故A错误；在外加电场作用下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,原子的发射光谱中某些谱</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线会发生劈裂</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,同理外加电场也可使恒星大气中某种原子光谱的吸收谱线发生劈裂,故B正确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；若这</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8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种劈裂效应满足</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Δ</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𝜀</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𝜇</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𝐸</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,结合</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𝑊</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𝑞𝑈</m:t>
                    </m:r>
                  </m:oMath>
                </a14:m>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𝐸</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𝑈</m:t>
                        </m:r>
                      </m:num>
                      <m:den>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𝑑</m:t>
                        </m:r>
                      </m:den>
                    </m:f>
                  </m:oMath>
                </a14:m>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𝑞</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𝐼𝑡</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,可知式中</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𝜇</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的单位为</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A</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s</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,故C错误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；发生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这种效应的原子光谱的能级裂距</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Δ</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𝜀</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与外加电场强度的大小</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𝐸</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成正比</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,若外加电场强度的大小增加一</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,则原子能级劈裂后的相邻能级间的能量差值增加一倍</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,但不是从劈裂后的能级跃迁至基态能级</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发射光子的频率一定增加一倍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,故D错误.</a:t>
                </a:r>
                <a:endParaRPr lang="en-US" altLang="zh-CN" sz="2200" dirty="0"/>
              </a:p>
            </p:txBody>
          </p:sp>
        </mc:Choice>
        <mc:Fallback>
          <p:sp>
            <p:nvSpPr>
              <p:cNvPr id="2" name="QC_5_AS.47_1#fa0ebb255?vop=1&amp;vop=1&amp;pid=625bdd01b&amp;color=0,0,0&amp;bt=1&amp;bbb=1&amp;hb=1"/>
              <p:cNvSpPr>
                <a:spLocks noRot="1" noChangeAspect="1" noMove="1" noResize="1" noEditPoints="1" noAdjustHandles="1" noChangeArrowheads="1" noChangeShapeType="1" noTextEdit="1"/>
              </p:cNvSpPr>
              <p:nvPr/>
            </p:nvSpPr>
            <p:spPr>
              <a:xfrm>
                <a:off x="722376" y="972000"/>
                <a:ext cx="10753344" cy="3180334"/>
              </a:xfrm>
              <a:prstGeom prst="rect">
                <a:avLst/>
              </a:prstGeom>
              <a:blipFill rotWithShape="1">
                <a:blip r:embed="rId1"/>
                <a:stretch>
                  <a:fillRect l="-4" t="-14" r="-957" b="-1415"/>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3_1#235c753e5?vop=1&amp;vop=1&amp;pid=c392fbd22&amp;color=0,0,0&amp;bt=1&amp;bbb=1&amp;hb=1"/>
          <p:cNvSpPr/>
          <p:nvPr/>
        </p:nvSpPr>
        <p:spPr>
          <a:xfrm>
            <a:off x="722376" y="97200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太阳光谱是吸收光谱,白炽灯光谱是连续光谱,故A错误；月光是月球反射的太阳光</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,分析月光</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实际上就是在分析太阳光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,因此无法通过分析月光的光谱来得到月球的元素成分,故B错误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；高温物</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体发出的光通过物质后</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,物质会吸收掉一部分,通过对光谱的分析,可以得知物质的组成成分</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,但是无</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法得到高温物体的组成成分</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,故C错误；稀薄气体和金属蒸气发出的光谱是线状谱</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,则霓虹灯和煤气</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灯火焰中燃烧的钠蒸气产生的光谱是线状谱</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,故D正确.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4_1#540d4a51c?vop=1&amp;pid=c392fbd22&amp;color=0,0,0&amp;bt=1&amp;bbb=1&amp;hb=1"/>
          <p:cNvSpPr/>
          <p:nvPr/>
        </p:nvSpPr>
        <p:spPr>
          <a:xfrm>
            <a:off x="722376" y="972000"/>
            <a:ext cx="10753344" cy="22147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[浙江湖州2024高二下期末]</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在研究恒星时，恒星发出的光基本可以覆盖整个可见光谱</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.当光经</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过恒星的大气层时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，大气中的每一种元素都会吸收特定波长的光</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，这样在地球上观测到的可见光</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谱中会出现黑色的条纹</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，这样的光谱被称为吸收光谱</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.根据吸收光谱可以分析恒星大气层的大致成</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分构成</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.但是我们观测到某些恒星的吸收光谱中的黑色条纹会朝着红光方向偏移，</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该现象称为红移.</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根据图中信息</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观测到的波长的变化情况和恒星的运动情况正确的是(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5_1#540d4a51c.bracket?vop=1&amp;pid=c392fbd22&amp;color=0,0,0&amp;vpa=2"/>
          <p:cNvSpPr/>
          <p:nvPr/>
        </p:nvSpPr>
        <p:spPr>
          <a:xfrm>
            <a:off x="8542401" y="2781750"/>
            <a:ext cx="3746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p:pic>
        <p:nvPicPr>
          <p:cNvPr id="4" name="QC_5_BD.4_2#540d4a51c?vop=1&amp;pid=c392fbd22&amp;color=0,0,0&amp;tib=255,255,255"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4873752" y="3323277"/>
            <a:ext cx="2432304" cy="1755648"/>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5" name="QC_5_BD.4_3#540d4a51c.choices?vop=1&amp;pid=c392fbd22&amp;color=0,0,0&amp;bbb=1"/>
          <p:cNvSpPr/>
          <p:nvPr/>
        </p:nvSpPr>
        <p:spPr>
          <a:xfrm>
            <a:off x="722376" y="5215577"/>
            <a:ext cx="10753344" cy="843153"/>
          </a:xfrm>
          <a:prstGeom prst="rect">
            <a:avLst/>
          </a:prstGeom>
          <a:noFill/>
        </p:spPr>
        <p:txBody>
          <a:bodyPr wrap="none" lIns="0" tIns="0" rIns="0" bIns="0" rtlCol="0" anchor="t"/>
          <a:lstStyle/>
          <a:p>
            <a:pPr latinLnBrk="1">
              <a:lnSpc>
                <a:spcPts val="3600"/>
              </a:lnSpc>
              <a:tabLst>
                <a:tab pos="5483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A.变长</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，远离地球</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.变长</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，靠近地球</a:t>
            </a:r>
            <a:endPar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400"/>
              </a:lnSpc>
              <a:tabLst>
                <a:tab pos="54838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.变短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，远离地球</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.变短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，靠近地球</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6_1#540d4a51c?vop=1&amp;vop=1&amp;pid=c392fbd22&amp;color=0,0,0&amp;bt=1&amp;bbb=1&amp;hb=1"/>
              <p:cNvSpPr/>
              <p:nvPr/>
            </p:nvSpPr>
            <p:spPr>
              <a:xfrm>
                <a:off x="722376" y="972000"/>
                <a:ext cx="10753344" cy="22786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根据多普勒效应可知,当波源与观察者相互靠近时,观察者接收到的频率变高</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,当波源与观察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9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者相互远离时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,观察者接收到的频率变低,根据</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𝑐</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𝜆</m:t>
                        </m:r>
                      </m:num>
                      <m:den>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𝑇</m:t>
                        </m:r>
                      </m:den>
                    </m:f>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𝜆</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𝑓</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,可知当波源与观察者相互靠近时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,观察者</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观察到的波长变短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,当波源与观察者相互远离时,观察者观察到的波长变长,结合题意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,观测到恒星的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吸收光谱中的黑色条纹朝着红光方向偏移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,即观察到的波长变长,则接收到的频率变低</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,即该恒星在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远离地球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.故A正确.</a:t>
                </a:r>
                <a:endParaRPr lang="en-US" altLang="zh-CN" sz="2200" dirty="0"/>
              </a:p>
            </p:txBody>
          </p:sp>
        </mc:Choice>
        <mc:Fallback>
          <p:sp>
            <p:nvSpPr>
              <p:cNvPr id="2" name="QC_5_AS.6_1#540d4a51c?vop=1&amp;vop=1&amp;pid=c392fbd22&amp;color=0,0,0&amp;bt=1&amp;bbb=1&amp;hb=1"/>
              <p:cNvSpPr>
                <a:spLocks noRot="1" noChangeAspect="1" noMove="1" noResize="1" noEditPoints="1" noAdjustHandles="1" noChangeArrowheads="1" noChangeShapeType="1" noTextEdit="1"/>
              </p:cNvSpPr>
              <p:nvPr/>
            </p:nvSpPr>
            <p:spPr>
              <a:xfrm>
                <a:off x="722376" y="972000"/>
                <a:ext cx="10753344" cy="2278634"/>
              </a:xfrm>
              <a:prstGeom prst="rect">
                <a:avLst/>
              </a:prstGeom>
              <a:blipFill rotWithShape="1">
                <a:blip r:embed="rId1"/>
                <a:stretch>
                  <a:fillRect l="-4" t="-20" r="-307" b="-1976"/>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7_1#9f374ebd4?vop=1&amp;pid=6e53d7269&amp;color=0,0,0&amp;bt=1&amp;bbb=1"/>
          <p:cNvSpPr/>
          <p:nvPr/>
        </p:nvSpPr>
        <p:spPr>
          <a:xfrm>
            <a:off x="722376" y="96926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（多选）</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下列有关氢原子光谱的说法正确的是(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8_1#9f374ebd4.bracket?vop=1&amp;pid=6e53d7269&amp;color=0,0,0&amp;vpa=3&amp;bbb=1"/>
          <p:cNvSpPr/>
          <p:nvPr/>
        </p:nvSpPr>
        <p:spPr>
          <a:xfrm>
            <a:off x="6200839" y="969265"/>
            <a:ext cx="528638"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BC</a:t>
            </a:r>
            <a:endParaRPr lang="en-US" altLang="zh-CN" sz="2000" dirty="0"/>
          </a:p>
        </p:txBody>
      </p:sp>
      <p:sp>
        <p:nvSpPr>
          <p:cNvPr id="4" name="QC_5_BD.7_2#9f374ebd4.choices?vop=1&amp;pid=6e53d7269&amp;color=0,0,0&amp;bbb=1"/>
          <p:cNvSpPr/>
          <p:nvPr/>
        </p:nvSpPr>
        <p:spPr>
          <a:xfrm>
            <a:off x="722376" y="1436497"/>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A.氢原子的吸收光谱是连续谱</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.氢原子光谱说明氢原子只发出特定频率的光</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.氢原子光谱说明氢原子能级是分立的</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.氢原子光谱线的频率与氢原子能级的能量差无关</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9_1#9f374ebd4?vop=1&amp;vop=1&amp;pid=6e53d7269&amp;color=0,0,0&amp;bt=1&amp;bbb=1&amp;hb=1"/>
              <p:cNvSpPr/>
              <p:nvPr/>
            </p:nvSpPr>
            <p:spPr>
              <a:xfrm>
                <a:off x="722376" y="972000"/>
                <a:ext cx="10753344" cy="2862834"/>
              </a:xfrm>
              <a:prstGeom prst="rect">
                <a:avLst/>
              </a:prstGeom>
              <a:noFill/>
            </p:spPr>
            <p:txBody>
              <a:bodyPr wrap="none" lIns="0" tIns="0" rIns="0" bIns="0" rtlCol="0" anchor="t"/>
              <a:lstStyle/>
              <a:p>
                <a:pPr algn="l" latinLnBrk="1">
                  <a:lnSpc>
                    <a:spcPts val="38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由于氢原子的轨道是不连续的,而氢原子在不同的轨道上的能级</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𝐸</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𝑛</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num>
                      <m:den>
                        <m:sSup>
                          <m:sSup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𝑛</m:t>
                            </m:r>
                          </m:e>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p>
                        </m:sSup>
                      </m:den>
                    </m:f>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𝐸</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,故氢原子的能级</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是不连续的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,即是分立的,故C正确；当氢原子从较高能级轨道</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𝑛</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跃迁到较低能级轨道</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𝑚</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,发射的光</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42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子的能量为</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𝐸</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𝐸</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𝑛</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𝐸</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𝑚</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num>
                      <m:den>
                        <m:sSup>
                          <m:sSup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𝑛</m:t>
                            </m:r>
                          </m:e>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p>
                        </m:sSup>
                      </m:den>
                    </m:f>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𝐸</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num>
                      <m:den>
                        <m:sSup>
                          <m:sSup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𝑚</m:t>
                            </m:r>
                          </m:e>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p>
                        </m:sSup>
                      </m:den>
                    </m:f>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𝐸</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sSup>
                          <m:sSup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𝑚</m:t>
                            </m:r>
                          </m:e>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p>
                        </m:s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p>
                          <m:sSup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𝑛</m:t>
                            </m:r>
                          </m:e>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p>
                        </m:sSup>
                      </m:num>
                      <m:den>
                        <m:sSup>
                          <m:sSup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𝑛</m:t>
                            </m:r>
                          </m:e>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p>
                        </m:sSup>
                        <m:sSup>
                          <m:sSup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𝑚</m:t>
                            </m:r>
                          </m:e>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p>
                        </m:sSup>
                      </m:den>
                    </m:f>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𝐸</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ℎ</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𝜈</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,显然</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𝑛</m:t>
                    </m:r>
                  </m:oMath>
                </a14:m>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𝑚</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的取值不同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,发射光子的频率</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就不同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,故氢原子光谱线的频率与氢原子能级的能量差有关,故D错误；由于氢原子发射（</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或吸收）</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42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的光子的能量</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𝐸</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sSup>
                          <m:sSup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𝑚</m:t>
                            </m:r>
                          </m:e>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p>
                        </m:s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p>
                          <m:sSup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𝑛</m:t>
                            </m:r>
                          </m:e>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p>
                        </m:sSup>
                      </m:num>
                      <m:den>
                        <m:sSup>
                          <m:sSup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𝑛</m:t>
                            </m:r>
                          </m:e>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p>
                        </m:sSup>
                        <m:sSup>
                          <m:sSup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𝑚</m:t>
                            </m:r>
                          </m:e>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p>
                        </m:sSup>
                      </m:den>
                    </m:f>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𝐸</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Sub>
                  </m:oMath>
                </a14:m>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𝑛</m:t>
                    </m:r>
                  </m:oMath>
                </a14:m>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𝑚</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只能取正整数,所以发射（或吸收）的光子的能量值</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𝐸</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是不连续</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,所以氢原子光谱只能是一些特定频率的谱线,故A错误,B正确.</a:t>
                </a:r>
                <a:endParaRPr lang="en-US" altLang="zh-CN" sz="2200" dirty="0"/>
              </a:p>
            </p:txBody>
          </p:sp>
        </mc:Choice>
        <mc:Fallback>
          <p:sp>
            <p:nvSpPr>
              <p:cNvPr id="2" name="QC_5_AS.9_1#9f374ebd4?vop=1&amp;vop=1&amp;pid=6e53d7269&amp;color=0,0,0&amp;bt=1&amp;bbb=1&amp;hb=1"/>
              <p:cNvSpPr>
                <a:spLocks noRot="1" noChangeAspect="1" noMove="1" noResize="1" noEditPoints="1" noAdjustHandles="1" noChangeArrowheads="1" noChangeShapeType="1" noTextEdit="1"/>
              </p:cNvSpPr>
              <p:nvPr/>
            </p:nvSpPr>
            <p:spPr>
              <a:xfrm>
                <a:off x="722376" y="972000"/>
                <a:ext cx="10753344" cy="2862834"/>
              </a:xfrm>
              <a:prstGeom prst="rect">
                <a:avLst/>
              </a:prstGeom>
              <a:blipFill rotWithShape="1">
                <a:blip r:embed="rId1"/>
                <a:stretch>
                  <a:fillRect l="-4" t="-16" r="-974" b="-1572"/>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BD.10_1#fd8f859e4?vop=1&amp;pid=6e53d7269&amp;color=0,0,0&amp;bt=1&amp;bbb=1&amp;hb=1"/>
              <p:cNvSpPr/>
              <p:nvPr/>
            </p:nvSpPr>
            <p:spPr>
              <a:xfrm>
                <a:off x="722376" y="972000"/>
                <a:ext cx="10753344" cy="1451420"/>
              </a:xfrm>
              <a:prstGeom prst="rect">
                <a:avLst/>
              </a:prstGeom>
              <a:noFill/>
            </p:spPr>
            <p:txBody>
              <a:bodyPr wrap="none" lIns="0" tIns="0" rIns="0" bIns="0" rtlCol="0" anchor="t"/>
              <a:lstStyle/>
              <a:p>
                <a:pPr algn="l" latinLnBrk="1">
                  <a:lnSpc>
                    <a:spcPts val="4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[湖南多校2025高二下联考]</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如图所示，巴耳末系由氢原子在可见光区的四条谱线</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H</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𝛼</m:t>
                        </m:r>
                      </m:sub>
                    </m:sSub>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H</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𝛽</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4000"/>
                  </a:lnSpc>
                </a:pP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H</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𝛾</m:t>
                        </m:r>
                      </m:sub>
                    </m:sSub>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H</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𝛿</m:t>
                        </m:r>
                      </m:sub>
                    </m:sSub>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组成.总结出巴耳末系谱线波长公式：</a:t>
                </a:r>
                <a14:m>
                  <m:oMath xmlns:m="http://schemas.openxmlformats.org/officeDocument/2006/math">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num>
                      <m:den>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𝜆</m:t>
                        </m:r>
                      </m:den>
                    </m:f>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𝑅</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ub>
                    </m:sSub>
                    <m:d>
                      <m:d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dPr>
                      <m:e>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num>
                          <m:den>
                            <m:sSup>
                              <m:sSup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e>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p>
                            </m:sSup>
                          </m:den>
                        </m:f>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num>
                          <m:den>
                            <m:sSup>
                              <m:sSup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𝑛</m:t>
                                </m:r>
                              </m:e>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p>
                            </m:sSup>
                          </m:den>
                        </m:f>
                      </m:e>
                    </m:d>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𝑛</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，4，5，6,</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.其中</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𝜆</m:t>
                        </m:r>
                      </m:e>
                      <m:sub>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H</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𝛿</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&lt;</m:t>
                    </m:r>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𝜆</m:t>
                        </m:r>
                      </m:e>
                      <m:sub>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H</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𝛾</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&lt;</m:t>
                    </m:r>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𝜆</m:t>
                        </m:r>
                      </m:e>
                      <m:sub>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H</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𝛽</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&lt;</m:t>
                    </m:r>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𝜆</m:t>
                        </m:r>
                      </m:e>
                      <m:sub>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H</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𝛼</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，且</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H</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𝛼</m:t>
                        </m:r>
                      </m:sub>
                    </m:sSub>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为红光，</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H</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𝛿</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为紫光，</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则下列说法正确的是(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5_BD.10_1#fd8f859e4?vop=1&amp;pid=6e53d7269&amp;color=0,0,0&amp;bt=1&amp;bbb=1&amp;hb=1"/>
              <p:cNvSpPr>
                <a:spLocks noRot="1" noChangeAspect="1" noMove="1" noResize="1" noEditPoints="1" noAdjustHandles="1" noChangeArrowheads="1" noChangeShapeType="1" noTextEdit="1"/>
              </p:cNvSpPr>
              <p:nvPr/>
            </p:nvSpPr>
            <p:spPr>
              <a:xfrm>
                <a:off x="722376" y="972000"/>
                <a:ext cx="10753344" cy="1451420"/>
              </a:xfrm>
              <a:prstGeom prst="rect">
                <a:avLst/>
              </a:prstGeom>
              <a:blipFill rotWithShape="1">
                <a:blip r:embed="rId1"/>
                <a:stretch>
                  <a:fillRect l="-4" t="-31" b="-2345"/>
                </a:stretch>
              </a:blipFill>
            </p:spPr>
            <p:txBody>
              <a:bodyPr/>
              <a:lstStyle/>
              <a:p>
                <a:r>
                  <a:rPr lang="zh-CN" altLang="en-US">
                    <a:noFill/>
                  </a:rPr>
                  <a:t> </a:t>
                </a:r>
              </a:p>
            </p:txBody>
          </p:sp>
        </mc:Fallback>
      </mc:AlternateContent>
      <p:pic>
        <p:nvPicPr>
          <p:cNvPr id="3" name="QC_5_BD.10_2#fd8f859e4?vop=1&amp;pid=6e53d7269&amp;color=0,0,0&amp;tib=255,255,255"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3877056" y="2550482"/>
            <a:ext cx="4434840" cy="448056"/>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4" name="QC_5_AN.11_1#fd8f859e4.bracket?vop=1&amp;pid=6e53d7269&amp;color=0,0,0&amp;vpa=4"/>
          <p:cNvSpPr/>
          <p:nvPr/>
        </p:nvSpPr>
        <p:spPr>
          <a:xfrm>
            <a:off x="9244521" y="1967109"/>
            <a:ext cx="355600" cy="418084"/>
          </a:xfrm>
          <a:prstGeom prst="rect">
            <a:avLst/>
          </a:prstGeom>
          <a:noFill/>
        </p:spPr>
        <p:txBody>
          <a:bodyPr wrap="none" lIns="0" tIns="0" rIns="0" bIns="0" rtlCol="0" anchor="t"/>
          <a:lstStyle/>
          <a:p>
            <a:pPr algn="ctr" latinLnBrk="1">
              <a:lnSpc>
                <a:spcPts val="37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mc:AlternateContent xmlns:mc="http://schemas.openxmlformats.org/markup-compatibility/2006">
        <mc:Choice xmlns:a14="http://schemas.microsoft.com/office/drawing/2010/main" Requires="a14">
          <p:sp>
            <p:nvSpPr>
              <p:cNvPr id="5" name="QC_5_BD.10_3#fd8f859e4.choices?vop=1&amp;pid=6e53d7269&amp;color=0,0,0&amp;bbb=1"/>
              <p:cNvSpPr/>
              <p:nvPr/>
            </p:nvSpPr>
            <p:spPr>
              <a:xfrm>
                <a:off x="722376" y="3134682"/>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H</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𝛼</m:t>
                        </m:r>
                      </m:sub>
                    </m:sSub>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对应的是电子从</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𝑛</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5</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能级向</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𝑛</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能级跃迁所释放光的谱线</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.四条谱线中</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H</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𝛼</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谱线所对应的光子的能量最高</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.大量处于同一能级的氢原子要能够发出这四条谱线，必须使原子所处的能级</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𝑛</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6</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.电子从</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𝑛</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6</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能级向</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𝑛</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能级跃迁时能辐射紫外线</a:t>
                </a:r>
                <a:endParaRPr lang="en-US" altLang="zh-CN" sz="2000" dirty="0"/>
              </a:p>
            </p:txBody>
          </p:sp>
        </mc:Choice>
        <mc:Fallback>
          <p:sp>
            <p:nvSpPr>
              <p:cNvPr id="5" name="QC_5_BD.10_3#fd8f859e4.choices?vop=1&amp;pid=6e53d7269&amp;color=0,0,0&amp;bbb=1"/>
              <p:cNvSpPr>
                <a:spLocks noRot="1" noChangeAspect="1" noMove="1" noResize="1" noEditPoints="1" noAdjustHandles="1" noChangeArrowheads="1" noChangeShapeType="1" noTextEdit="1"/>
              </p:cNvSpPr>
              <p:nvPr/>
            </p:nvSpPr>
            <p:spPr>
              <a:xfrm>
                <a:off x="722376" y="3134682"/>
                <a:ext cx="10753344" cy="1796034"/>
              </a:xfrm>
              <a:prstGeom prst="rect">
                <a:avLst/>
              </a:prstGeom>
              <a:blipFill rotWithShape="1">
                <a:blip r:embed="rId3"/>
                <a:stretch>
                  <a:fillRect l="-4" t="-18" b="-251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8842</Words>
  <Application>WPS 演示</Application>
  <PresentationFormat>宽屏</PresentationFormat>
  <Paragraphs>285</Paragraphs>
  <Slides>36</Slides>
  <Notes>36</Notes>
  <HiddenSlides>0</HiddenSlides>
  <MMClips>0</MMClips>
  <ScaleCrop>false</ScaleCrop>
  <HeadingPairs>
    <vt:vector size="6" baseType="variant">
      <vt:variant>
        <vt:lpstr>已用的字体</vt:lpstr>
      </vt:variant>
      <vt:variant>
        <vt:i4>22</vt:i4>
      </vt:variant>
      <vt:variant>
        <vt:lpstr>主题</vt:lpstr>
      </vt:variant>
      <vt:variant>
        <vt:i4>1</vt:i4>
      </vt:variant>
      <vt:variant>
        <vt:lpstr>幻灯片标题</vt:lpstr>
      </vt:variant>
      <vt:variant>
        <vt:i4>36</vt:i4>
      </vt:variant>
    </vt:vector>
  </HeadingPairs>
  <TitlesOfParts>
    <vt:vector size="59" baseType="lpstr">
      <vt:lpstr>Arial</vt:lpstr>
      <vt:lpstr>宋体</vt:lpstr>
      <vt:lpstr>Wingdings</vt:lpstr>
      <vt:lpstr>微软雅黑</vt:lpstr>
      <vt:lpstr>微软雅黑</vt:lpstr>
      <vt:lpstr>等线 (正文)</vt:lpstr>
      <vt:lpstr>等线</vt:lpstr>
      <vt:lpstr>等线 (正文)</vt:lpstr>
      <vt:lpstr>等线 (正文)</vt:lpstr>
      <vt:lpstr>汉仪舒圆黑简体</vt:lpstr>
      <vt:lpstr>黑体</vt:lpstr>
      <vt:lpstr>汉仪舒圆黑简体</vt:lpstr>
      <vt:lpstr>汉仪舒圆黑简体</vt:lpstr>
      <vt:lpstr>黑体</vt:lpstr>
      <vt:lpstr>宋体</vt:lpstr>
      <vt:lpstr>仿宋</vt:lpstr>
      <vt:lpstr>仿宋</vt:lpstr>
      <vt:lpstr>Cambria Math</vt:lpstr>
      <vt:lpstr>Cambria Math</vt:lpstr>
      <vt:lpstr>Cambria Math</vt:lpstr>
      <vt:lpstr>Calibri</vt:lpstr>
      <vt:lpstr>Arial Unicode MS</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少年如他</cp:lastModifiedBy>
  <cp:revision>4</cp:revision>
  <dcterms:created xsi:type="dcterms:W3CDTF">2025-10-15T04:27:00Z</dcterms:created>
  <dcterms:modified xsi:type="dcterms:W3CDTF">2025-10-22T01:46:21Z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262ABDA66BE34978B49688703CB1A324_12</vt:lpwstr>
  </property>
  <property fmtid="{D5CDD505-2E9C-101B-9397-08002B2CF9AE}" pid="3" name="KSOProductBuildVer">
    <vt:lpwstr>2052-12.1.0.23125</vt:lpwstr>
  </property>
</Properties>
</file>